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56" r:id="rId2"/>
    <p:sldId id="369" r:id="rId3"/>
    <p:sldId id="331" r:id="rId4"/>
    <p:sldId id="375" r:id="rId5"/>
    <p:sldId id="264" r:id="rId6"/>
    <p:sldId id="315" r:id="rId7"/>
    <p:sldId id="328" r:id="rId8"/>
    <p:sldId id="359" r:id="rId9"/>
    <p:sldId id="257" r:id="rId10"/>
    <p:sldId id="361" r:id="rId11"/>
    <p:sldId id="349" r:id="rId12"/>
    <p:sldId id="324" r:id="rId13"/>
    <p:sldId id="350" r:id="rId14"/>
    <p:sldId id="258" r:id="rId15"/>
    <p:sldId id="353" r:id="rId16"/>
    <p:sldId id="352" r:id="rId17"/>
    <p:sldId id="355" r:id="rId18"/>
    <p:sldId id="260" r:id="rId19"/>
    <p:sldId id="357" r:id="rId20"/>
    <p:sldId id="356" r:id="rId21"/>
    <p:sldId id="360" r:id="rId22"/>
    <p:sldId id="259" r:id="rId23"/>
    <p:sldId id="354" r:id="rId24"/>
    <p:sldId id="261" r:id="rId25"/>
    <p:sldId id="262" r:id="rId26"/>
    <p:sldId id="333" r:id="rId27"/>
    <p:sldId id="334" r:id="rId28"/>
    <p:sldId id="363" r:id="rId29"/>
    <p:sldId id="364" r:id="rId30"/>
    <p:sldId id="365" r:id="rId31"/>
    <p:sldId id="366" r:id="rId32"/>
    <p:sldId id="269" r:id="rId33"/>
    <p:sldId id="378" r:id="rId34"/>
    <p:sldId id="372" r:id="rId35"/>
    <p:sldId id="373" r:id="rId36"/>
    <p:sldId id="374" r:id="rId37"/>
    <p:sldId id="370" r:id="rId38"/>
    <p:sldId id="367" r:id="rId39"/>
    <p:sldId id="278" r:id="rId40"/>
    <p:sldId id="279" r:id="rId41"/>
    <p:sldId id="280" r:id="rId42"/>
    <p:sldId id="281" r:id="rId43"/>
    <p:sldId id="282" r:id="rId44"/>
    <p:sldId id="283" r:id="rId45"/>
    <p:sldId id="284" r:id="rId46"/>
    <p:sldId id="285" r:id="rId47"/>
    <p:sldId id="287" r:id="rId48"/>
    <p:sldId id="292" r:id="rId49"/>
    <p:sldId id="293" r:id="rId50"/>
    <p:sldId id="289" r:id="rId51"/>
    <p:sldId id="290" r:id="rId52"/>
    <p:sldId id="339" r:id="rId53"/>
    <p:sldId id="341" r:id="rId54"/>
    <p:sldId id="343" r:id="rId55"/>
    <p:sldId id="344" r:id="rId56"/>
    <p:sldId id="345" r:id="rId57"/>
    <p:sldId id="346" r:id="rId58"/>
    <p:sldId id="347" r:id="rId59"/>
    <p:sldId id="297" r:id="rId60"/>
    <p:sldId id="377" r:id="rId61"/>
    <p:sldId id="294" r:id="rId62"/>
    <p:sldId id="305" r:id="rId63"/>
    <p:sldId id="295" r:id="rId64"/>
    <p:sldId id="298" r:id="rId65"/>
    <p:sldId id="299" r:id="rId66"/>
    <p:sldId id="348" r:id="rId67"/>
    <p:sldId id="300" r:id="rId68"/>
    <p:sldId id="301" r:id="rId69"/>
    <p:sldId id="304" r:id="rId70"/>
    <p:sldId id="296" r:id="rId71"/>
    <p:sldId id="302" r:id="rId72"/>
    <p:sldId id="368" r:id="rId73"/>
    <p:sldId id="335" r:id="rId74"/>
    <p:sldId id="337" r:id="rId75"/>
    <p:sldId id="306" r:id="rId76"/>
    <p:sldId id="303" r:id="rId77"/>
    <p:sldId id="307" r:id="rId78"/>
    <p:sldId id="308" r:id="rId79"/>
    <p:sldId id="312" r:id="rId80"/>
    <p:sldId id="309" r:id="rId81"/>
    <p:sldId id="263" r:id="rId82"/>
    <p:sldId id="326" r:id="rId83"/>
    <p:sldId id="371" r:id="rId84"/>
    <p:sldId id="325" r:id="rId85"/>
    <p:sldId id="327" r:id="rId86"/>
    <p:sldId id="336" r:id="rId87"/>
    <p:sldId id="310" r:id="rId88"/>
    <p:sldId id="311" r:id="rId89"/>
    <p:sldId id="313" r:id="rId90"/>
    <p:sldId id="314" r:id="rId91"/>
    <p:sldId id="317" r:id="rId92"/>
    <p:sldId id="318" r:id="rId93"/>
    <p:sldId id="319" r:id="rId94"/>
    <p:sldId id="320" r:id="rId95"/>
    <p:sldId id="322" r:id="rId96"/>
    <p:sldId id="376" r:id="rId97"/>
    <p:sldId id="323" r:id="rId98"/>
    <p:sldId id="338"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E9C9"/>
    <a:srgbClr val="FFEEDB"/>
    <a:srgbClr val="F8FFB3"/>
    <a:srgbClr val="C7FF77"/>
    <a:srgbClr val="FFD556"/>
    <a:srgbClr val="EC9585"/>
    <a:srgbClr val="ECBDBD"/>
    <a:srgbClr val="FECB7E"/>
    <a:srgbClr val="DFDF00"/>
    <a:srgbClr val="649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25" autoAdjust="0"/>
    <p:restoredTop sz="98929" autoAdjust="0"/>
  </p:normalViewPr>
  <p:slideViewPr>
    <p:cSldViewPr snapToGrid="0" snapToObjects="1">
      <p:cViewPr varScale="1">
        <p:scale>
          <a:sx n="106" d="100"/>
          <a:sy n="106" d="100"/>
        </p:scale>
        <p:origin x="-120" y="-10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B1E592-2C6F-084D-8AEC-0DE3627468A7}" type="datetimeFigureOut">
              <a:rPr lang="en-US" smtClean="0"/>
              <a:pPr/>
              <a:t>4/19/12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E39753-7B5A-F342-8B46-9ABD9A74E445}" type="slidenum">
              <a:rPr lang="en-US" smtClean="0"/>
              <a:pPr/>
              <a:t>‹#›</a:t>
            </a:fld>
            <a:endParaRPr lang="en-US" dirty="0"/>
          </a:p>
        </p:txBody>
      </p:sp>
    </p:spTree>
    <p:extLst>
      <p:ext uri="{BB962C8B-B14F-4D97-AF65-F5344CB8AC3E}">
        <p14:creationId xmlns:p14="http://schemas.microsoft.com/office/powerpoint/2010/main" val="35240994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E39753-7B5A-F342-8B46-9ABD9A74E445}" type="slidenum">
              <a:rPr lang="en-US" smtClean="0"/>
              <a:pPr/>
              <a:t>25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E39753-7B5A-F342-8B46-9ABD9A74E445}" type="slidenum">
              <a:rPr lang="en-US" smtClean="0"/>
              <a:pPr/>
              <a:t>88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A0E5D-E341-554C-BE90-70E4483B1BEE}" type="datetimeFigureOut">
              <a:rPr lang="en-US" smtClean="0"/>
              <a:pPr/>
              <a:t>4/19/12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EAF65E-3925-1947-9F2E-47C7DBE6219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7FF7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A0E5D-E341-554C-BE90-70E4483B1BEE}" type="datetimeFigureOut">
              <a:rPr lang="en-US" smtClean="0"/>
              <a:pPr/>
              <a:t>4/19/12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AF65E-3925-1947-9F2E-47C7DBE6219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32935"/>
            <a:ext cx="7772400" cy="2167516"/>
          </a:xfrm>
        </p:spPr>
        <p:txBody>
          <a:bodyPr>
            <a:normAutofit fontScale="90000"/>
          </a:bodyPr>
          <a:lstStyle/>
          <a:p>
            <a:r>
              <a:rPr lang="en-US" sz="6000" b="1" spc="300" dirty="0" smtClean="0">
                <a:solidFill>
                  <a:srgbClr val="004BA9"/>
                </a:solidFill>
              </a:rPr>
              <a:t>Toward a Natural </a:t>
            </a:r>
            <a:br>
              <a:rPr lang="en-US" sz="6000" b="1" spc="300" dirty="0" smtClean="0">
                <a:solidFill>
                  <a:srgbClr val="004BA9"/>
                </a:solidFill>
              </a:rPr>
            </a:br>
            <a:r>
              <a:rPr lang="en-US" sz="6000" b="1" spc="300" dirty="0" smtClean="0">
                <a:solidFill>
                  <a:srgbClr val="004BA9"/>
                </a:solidFill>
              </a:rPr>
              <a:t>Lake Mendota:</a:t>
            </a:r>
            <a:br>
              <a:rPr lang="en-US" sz="6000" b="1" spc="300" dirty="0" smtClean="0">
                <a:solidFill>
                  <a:srgbClr val="004BA9"/>
                </a:solidFill>
              </a:rPr>
            </a:br>
            <a:r>
              <a:rPr lang="en-US" sz="2667" b="1" spc="300" dirty="0" smtClean="0">
                <a:solidFill>
                  <a:srgbClr val="004BA9"/>
                </a:solidFill>
              </a:rPr>
              <a:t/>
            </a:r>
            <a:br>
              <a:rPr lang="en-US" sz="2667" b="1" spc="300" dirty="0" smtClean="0">
                <a:solidFill>
                  <a:srgbClr val="004BA9"/>
                </a:solidFill>
              </a:rPr>
            </a:br>
            <a:r>
              <a:rPr lang="en-US" sz="6000" b="1" i="1" spc="300" dirty="0" smtClean="0">
                <a:solidFill>
                  <a:srgbClr val="004BA9"/>
                </a:solidFill>
              </a:rPr>
              <a:t>Our Gift to Future Generations</a:t>
            </a:r>
            <a:r>
              <a:rPr lang="en-US" sz="6000" b="1" spc="300" dirty="0" smtClean="0">
                <a:solidFill>
                  <a:srgbClr val="004BA9"/>
                </a:solidFill>
              </a:rPr>
              <a:t/>
            </a:r>
            <a:br>
              <a:rPr lang="en-US" sz="6000" b="1" spc="300" dirty="0" smtClean="0">
                <a:solidFill>
                  <a:srgbClr val="004BA9"/>
                </a:solidFill>
              </a:rPr>
            </a:br>
            <a:endParaRPr lang="en-US" sz="6000" b="1" spc="300" dirty="0">
              <a:solidFill>
                <a:srgbClr val="004BA9"/>
              </a:solidFill>
            </a:endParaRPr>
          </a:p>
        </p:txBody>
      </p:sp>
      <p:sp>
        <p:nvSpPr>
          <p:cNvPr id="3" name="Subtitle 2"/>
          <p:cNvSpPr>
            <a:spLocks noGrp="1"/>
          </p:cNvSpPr>
          <p:nvPr>
            <p:ph type="subTitle" idx="1"/>
          </p:nvPr>
        </p:nvSpPr>
        <p:spPr>
          <a:xfrm>
            <a:off x="162825" y="4689602"/>
            <a:ext cx="8846844" cy="1063845"/>
          </a:xfrm>
        </p:spPr>
        <p:style>
          <a:lnRef idx="1">
            <a:schemeClr val="accent2"/>
          </a:lnRef>
          <a:fillRef idx="3">
            <a:schemeClr val="accent2"/>
          </a:fillRef>
          <a:effectRef idx="2">
            <a:schemeClr val="accent2"/>
          </a:effectRef>
          <a:fontRef idx="minor">
            <a:schemeClr val="lt1"/>
          </a:fontRef>
        </p:style>
        <p:txBody>
          <a:bodyPr>
            <a:normAutofit fontScale="40000" lnSpcReduction="20000"/>
          </a:bodyPr>
          <a:lstStyle/>
          <a:p>
            <a:endParaRPr lang="en-US" sz="1600" b="1" dirty="0" smtClean="0">
              <a:solidFill>
                <a:srgbClr val="008000"/>
              </a:solidFill>
              <a:latin typeface="Century Gothic (Body)"/>
              <a:cs typeface="Century Gothic (Body)"/>
            </a:endParaRPr>
          </a:p>
          <a:p>
            <a:pPr>
              <a:spcAft>
                <a:spcPts val="600"/>
              </a:spcAft>
            </a:pPr>
            <a:r>
              <a:rPr lang="en-US" sz="4308" b="1" i="1" dirty="0" smtClean="0">
                <a:solidFill>
                  <a:schemeClr val="tx2">
                    <a:lumMod val="75000"/>
                  </a:schemeClr>
                </a:solidFill>
                <a:latin typeface="Century Gothic (Body)"/>
                <a:cs typeface="Century Gothic (Body)"/>
              </a:rPr>
              <a:t>Capital Region Advocacy Network for Environmental Sustainability </a:t>
            </a:r>
          </a:p>
          <a:p>
            <a:pPr>
              <a:spcAft>
                <a:spcPts val="600"/>
              </a:spcAft>
            </a:pPr>
            <a:r>
              <a:rPr lang="en-US" sz="4308" b="1" dirty="0" smtClean="0">
                <a:solidFill>
                  <a:schemeClr val="tx2">
                    <a:lumMod val="75000"/>
                  </a:schemeClr>
                </a:solidFill>
                <a:latin typeface="Century Gothic (Body)"/>
                <a:cs typeface="Century Gothic (Body)"/>
              </a:rPr>
              <a:t>CRANES</a:t>
            </a:r>
          </a:p>
          <a:p>
            <a:pPr>
              <a:spcAft>
                <a:spcPts val="600"/>
              </a:spcAft>
            </a:pPr>
            <a:r>
              <a:rPr lang="en-US" sz="3692" dirty="0" smtClean="0">
                <a:solidFill>
                  <a:srgbClr val="800000"/>
                </a:solidFill>
                <a:latin typeface="Century Gothic (Body)"/>
                <a:cs typeface="Century Gothic (Body)"/>
              </a:rPr>
              <a:t>Lake Mendota Level Recommendations v</a:t>
            </a:r>
            <a:r>
              <a:rPr lang="en-US" sz="3692" smtClean="0">
                <a:solidFill>
                  <a:srgbClr val="800000"/>
                </a:solidFill>
                <a:latin typeface="Century Gothic (Body)"/>
                <a:cs typeface="Century Gothic (Body)"/>
              </a:rPr>
              <a:t>.2012.03.28</a:t>
            </a:r>
            <a:endParaRPr lang="en-US" sz="3692" dirty="0">
              <a:solidFill>
                <a:srgbClr val="800000"/>
              </a:solidFill>
              <a:latin typeface="Century Gothic (Body)"/>
              <a:cs typeface="Century Gothic (Body)"/>
            </a:endParaRPr>
          </a:p>
        </p:txBody>
      </p:sp>
      <p:sp>
        <p:nvSpPr>
          <p:cNvPr id="4" name="TextBox 3"/>
          <p:cNvSpPr txBox="1"/>
          <p:nvPr/>
        </p:nvSpPr>
        <p:spPr>
          <a:xfrm>
            <a:off x="4098390" y="6033780"/>
            <a:ext cx="981906"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dirty="0" smtClean="0"/>
              <a:t>DRAFT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48606"/>
          </a:xfrm>
        </p:spPr>
        <p:txBody>
          <a:bodyPr>
            <a:noAutofit/>
          </a:bodyPr>
          <a:lstStyle/>
          <a:p>
            <a:r>
              <a:rPr lang="en-US" sz="2200" b="1" i="1" dirty="0" smtClean="0">
                <a:solidFill>
                  <a:schemeClr val="tx2">
                    <a:lumMod val="75000"/>
                  </a:schemeClr>
                </a:solidFill>
              </a:rPr>
              <a:t>In the 1840s, it was proposed that a dam be built </a:t>
            </a:r>
            <a:br>
              <a:rPr lang="en-US" sz="2200" b="1" i="1" dirty="0" smtClean="0">
                <a:solidFill>
                  <a:schemeClr val="tx2">
                    <a:lumMod val="75000"/>
                  </a:schemeClr>
                </a:solidFill>
              </a:rPr>
            </a:br>
            <a:r>
              <a:rPr lang="en-US" sz="2200" b="1" i="1" dirty="0" smtClean="0">
                <a:solidFill>
                  <a:schemeClr val="tx2">
                    <a:lumMod val="75000"/>
                  </a:schemeClr>
                </a:solidFill>
              </a:rPr>
              <a:t>on the Yahara River’s outlet </a:t>
            </a:r>
            <a:br>
              <a:rPr lang="en-US" sz="2200" b="1" i="1" dirty="0" smtClean="0">
                <a:solidFill>
                  <a:schemeClr val="tx2">
                    <a:lumMod val="75000"/>
                  </a:schemeClr>
                </a:solidFill>
              </a:rPr>
            </a:br>
            <a:r>
              <a:rPr lang="en-US" sz="2200" b="1" i="1" dirty="0" smtClean="0">
                <a:solidFill>
                  <a:schemeClr val="tx2">
                    <a:lumMod val="75000"/>
                  </a:schemeClr>
                </a:solidFill>
              </a:rPr>
              <a:t>at the south end of Lake Mendota, </a:t>
            </a:r>
            <a:br>
              <a:rPr lang="en-US" sz="2200" b="1" i="1" dirty="0" smtClean="0">
                <a:solidFill>
                  <a:schemeClr val="tx2">
                    <a:lumMod val="75000"/>
                  </a:schemeClr>
                </a:solidFill>
              </a:rPr>
            </a:br>
            <a:r>
              <a:rPr lang="en-US" sz="2200" b="1" i="1" dirty="0" smtClean="0">
                <a:solidFill>
                  <a:schemeClr val="tx2">
                    <a:lumMod val="75000"/>
                  </a:schemeClr>
                </a:solidFill>
              </a:rPr>
              <a:t>to power a mill.</a:t>
            </a:r>
            <a:endParaRPr lang="en-US" sz="2200" b="1" i="1" dirty="0">
              <a:solidFill>
                <a:schemeClr val="tx2">
                  <a:lumMod val="75000"/>
                </a:schemeClr>
              </a:solidFill>
            </a:endParaRPr>
          </a:p>
        </p:txBody>
      </p:sp>
      <p:sp>
        <p:nvSpPr>
          <p:cNvPr id="6" name="Content Placeholder 5"/>
          <p:cNvSpPr>
            <a:spLocks noGrp="1"/>
          </p:cNvSpPr>
          <p:nvPr>
            <p:ph idx="1"/>
          </p:nvPr>
        </p:nvSpPr>
        <p:spPr>
          <a:xfrm>
            <a:off x="457200" y="1515403"/>
            <a:ext cx="8326967" cy="3638680"/>
          </a:xfrm>
        </p:spPr>
        <p:txBody>
          <a:bodyPr anchor="ctr">
            <a:normAutofit lnSpcReduction="10000"/>
          </a:bodyPr>
          <a:lstStyle/>
          <a:p>
            <a:pPr>
              <a:spcAft>
                <a:spcPts val="1200"/>
              </a:spcAft>
            </a:pPr>
            <a:r>
              <a:rPr lang="en-US" sz="2200" b="1" dirty="0" smtClean="0">
                <a:solidFill>
                  <a:schemeClr val="tx2">
                    <a:lumMod val="75000"/>
                  </a:schemeClr>
                </a:solidFill>
              </a:rPr>
              <a:t>Construction of the dam was resisted by many residents.  </a:t>
            </a:r>
          </a:p>
          <a:p>
            <a:pPr>
              <a:spcAft>
                <a:spcPts val="1200"/>
              </a:spcAft>
            </a:pPr>
            <a:r>
              <a:rPr lang="en-US" sz="2200" b="1" dirty="0" smtClean="0">
                <a:solidFill>
                  <a:schemeClr val="tx2">
                    <a:lumMod val="75000"/>
                  </a:schemeClr>
                </a:solidFill>
              </a:rPr>
              <a:t>Some lakeshore property owners threatened a “takings” lawsuit, because private lands would be drowned when the lake level rose. </a:t>
            </a:r>
          </a:p>
          <a:p>
            <a:pPr>
              <a:spcAft>
                <a:spcPts val="1200"/>
              </a:spcAft>
            </a:pPr>
            <a:r>
              <a:rPr lang="en-US" sz="2000" b="1" dirty="0" smtClean="0">
                <a:solidFill>
                  <a:schemeClr val="tx2">
                    <a:lumMod val="75000"/>
                  </a:schemeClr>
                </a:solidFill>
              </a:rPr>
              <a:t>However, powerful dam proponents, including Gov. Farwell, were able to get State of WI legislation passed that pre-empted property rights. </a:t>
            </a:r>
            <a:br>
              <a:rPr lang="en-US" sz="2000" b="1" dirty="0" smtClean="0">
                <a:solidFill>
                  <a:schemeClr val="tx2">
                    <a:lumMod val="75000"/>
                  </a:schemeClr>
                </a:solidFill>
              </a:rPr>
            </a:br>
            <a:endParaRPr lang="en-US" sz="200" b="1" dirty="0" smtClean="0">
              <a:solidFill>
                <a:schemeClr val="tx2">
                  <a:lumMod val="75000"/>
                </a:schemeClr>
              </a:solidFill>
            </a:endParaRPr>
          </a:p>
          <a:p>
            <a:pPr algn="ctr">
              <a:spcAft>
                <a:spcPts val="1200"/>
              </a:spcAft>
              <a:buNone/>
            </a:pPr>
            <a:r>
              <a:rPr lang="en-US" sz="200" b="1" dirty="0" smtClean="0">
                <a:solidFill>
                  <a:schemeClr val="tx2">
                    <a:lumMod val="75000"/>
                  </a:schemeClr>
                </a:solidFill>
              </a:rPr>
              <a:t/>
            </a:r>
            <a:br>
              <a:rPr lang="en-US" sz="200" b="1" dirty="0" smtClean="0">
                <a:solidFill>
                  <a:schemeClr val="tx2">
                    <a:lumMod val="75000"/>
                  </a:schemeClr>
                </a:solidFill>
              </a:rPr>
            </a:br>
            <a:r>
              <a:rPr lang="en-US" sz="2000" b="1" dirty="0" smtClean="0">
                <a:solidFill>
                  <a:schemeClr val="tx2">
                    <a:lumMod val="75000"/>
                  </a:schemeClr>
                </a:solidFill>
              </a:rPr>
              <a:t>The lake and its admirers lost the battle. </a:t>
            </a:r>
            <a:endParaRPr lang="en-US" sz="2200" b="1" dirty="0" smtClean="0">
              <a:solidFill>
                <a:schemeClr val="tx2">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solidFill>
                  <a:schemeClr val="tx2">
                    <a:lumMod val="75000"/>
                  </a:schemeClr>
                </a:solidFill>
              </a:rPr>
              <a:t>In 1849, Farwell Dam was built, near the Yahara River’s outlet, in the area that is now Tenney Park.</a:t>
            </a:r>
            <a:br>
              <a:rPr lang="en-US" sz="2400" b="1" dirty="0" smtClean="0">
                <a:solidFill>
                  <a:schemeClr val="tx2">
                    <a:lumMod val="75000"/>
                  </a:schemeClr>
                </a:solidFill>
              </a:rPr>
            </a:br>
            <a:r>
              <a:rPr lang="en-US" sz="2400" b="1" dirty="0" smtClean="0">
                <a:solidFill>
                  <a:schemeClr val="tx2">
                    <a:lumMod val="75000"/>
                  </a:schemeClr>
                </a:solidFill>
              </a:rPr>
              <a:t> The 4-story Madison Mills was owned by Gov. Farwell.</a:t>
            </a:r>
            <a:r>
              <a:rPr lang="en-US" sz="2000" b="1" dirty="0" smtClean="0">
                <a:solidFill>
                  <a:schemeClr val="tx2">
                    <a:lumMod val="50000"/>
                  </a:schemeClr>
                </a:solidFill>
              </a:rPr>
              <a:t/>
            </a:r>
            <a:br>
              <a:rPr lang="en-US" sz="2000" b="1" dirty="0" smtClean="0">
                <a:solidFill>
                  <a:schemeClr val="tx2">
                    <a:lumMod val="50000"/>
                  </a:schemeClr>
                </a:solidFill>
              </a:rPr>
            </a:br>
            <a:endParaRPr lang="en-US" sz="1000" b="1" dirty="0">
              <a:solidFill>
                <a:schemeClr val="tx2">
                  <a:lumMod val="50000"/>
                </a:schemeClr>
              </a:solidFill>
            </a:endParaRPr>
          </a:p>
        </p:txBody>
      </p:sp>
      <p:pic>
        <p:nvPicPr>
          <p:cNvPr id="4" name="Content Placeholder 3" descr="0504001292-l.jpg"/>
          <p:cNvPicPr>
            <a:picLocks noGrp="1" noChangeAspect="1"/>
          </p:cNvPicPr>
          <p:nvPr>
            <p:ph idx="1"/>
          </p:nvPr>
        </p:nvPicPr>
        <p:blipFill>
          <a:blip r:embed="rId2" cstate="screen">
            <a:extLst>
              <a:ext uri="{28A0092B-C50C-407E-A947-70E740481C1C}">
                <a14:useLocalDpi xmlns:a14="http://schemas.microsoft.com/office/drawing/2010/main"/>
              </a:ext>
            </a:extLst>
          </a:blip>
          <a:srcRect r="-340"/>
          <a:stretch>
            <a:fillRect/>
          </a:stretch>
        </p:blipFill>
        <p:spPr>
          <a:xfrm>
            <a:off x="31148" y="1279798"/>
            <a:ext cx="9112852" cy="5627407"/>
          </a:xfrm>
        </p:spPr>
      </p:pic>
      <p:sp>
        <p:nvSpPr>
          <p:cNvPr id="5" name="Rectangle 4"/>
          <p:cNvSpPr/>
          <p:nvPr/>
        </p:nvSpPr>
        <p:spPr>
          <a:xfrm>
            <a:off x="4367101" y="6581001"/>
            <a:ext cx="4776899" cy="276999"/>
          </a:xfrm>
          <a:prstGeom prst="rect">
            <a:avLst/>
          </a:prstGeom>
        </p:spPr>
        <p:txBody>
          <a:bodyPr wrap="square">
            <a:spAutoFit/>
          </a:bodyPr>
          <a:lstStyle/>
          <a:p>
            <a:pPr algn="r"/>
            <a:r>
              <a:rPr lang="en-US" sz="1200" b="1" dirty="0" smtClean="0">
                <a:solidFill>
                  <a:schemeClr val="tx2">
                    <a:lumMod val="75000"/>
                  </a:schemeClr>
                </a:solidFill>
              </a:rPr>
              <a:t>PHOTO CREDIT: 1890, from WI State Historical Society archives</a:t>
            </a:r>
            <a:endParaRPr lang="en-US" sz="1200" b="1" dirty="0">
              <a:solidFill>
                <a:schemeClr val="tx2">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50527"/>
          </a:xfrm>
        </p:spPr>
        <p:txBody>
          <a:bodyPr>
            <a:noAutofit/>
          </a:bodyPr>
          <a:lstStyle/>
          <a:p>
            <a:r>
              <a:rPr lang="en-US" sz="3200" b="1" dirty="0" smtClean="0">
                <a:solidFill>
                  <a:schemeClr val="tx2">
                    <a:lumMod val="75000"/>
                  </a:schemeClr>
                </a:solidFill>
              </a:rPr>
              <a:t>Because of the governor’s mill, </a:t>
            </a:r>
            <a:br>
              <a:rPr lang="en-US" sz="3200" b="1" dirty="0" smtClean="0">
                <a:solidFill>
                  <a:schemeClr val="tx2">
                    <a:lumMod val="75000"/>
                  </a:schemeClr>
                </a:solidFill>
              </a:rPr>
            </a:br>
            <a:r>
              <a:rPr lang="en-US" sz="3200" b="1" dirty="0" smtClean="0">
                <a:solidFill>
                  <a:schemeClr val="tx2">
                    <a:lumMod val="75000"/>
                  </a:schemeClr>
                </a:solidFill>
              </a:rPr>
              <a:t>Lake Mendota suddenly in 1849, became a</a:t>
            </a:r>
            <a:endParaRPr lang="en-US" sz="3200" b="1" dirty="0">
              <a:solidFill>
                <a:schemeClr val="tx2">
                  <a:lumMod val="75000"/>
                </a:schemeClr>
              </a:solidFill>
            </a:endParaRPr>
          </a:p>
        </p:txBody>
      </p:sp>
      <p:sp>
        <p:nvSpPr>
          <p:cNvPr id="5" name="Content Placeholder 4"/>
          <p:cNvSpPr>
            <a:spLocks noGrp="1"/>
          </p:cNvSpPr>
          <p:nvPr>
            <p:ph idx="1"/>
          </p:nvPr>
        </p:nvSpPr>
        <p:spPr>
          <a:xfrm>
            <a:off x="457200" y="2105441"/>
            <a:ext cx="8229600" cy="3575828"/>
          </a:xfrm>
        </p:spPr>
        <p:txBody>
          <a:bodyPr>
            <a:noAutofit/>
          </a:bodyPr>
          <a:lstStyle/>
          <a:p>
            <a:pPr algn="ctr">
              <a:buNone/>
            </a:pPr>
            <a:r>
              <a:rPr lang="en-US" sz="2800" b="1" i="1" dirty="0" smtClean="0">
                <a:solidFill>
                  <a:schemeClr val="tx2">
                    <a:lumMod val="75000"/>
                  </a:schemeClr>
                </a:solidFill>
              </a:rPr>
              <a:t>VERY LARGE, </a:t>
            </a:r>
          </a:p>
          <a:p>
            <a:pPr algn="ctr">
              <a:buNone/>
            </a:pPr>
            <a:r>
              <a:rPr lang="en-US" sz="2800" b="1" i="1" dirty="0" smtClean="0">
                <a:solidFill>
                  <a:schemeClr val="tx2">
                    <a:lumMod val="75000"/>
                  </a:schemeClr>
                </a:solidFill>
              </a:rPr>
              <a:t>UNNATURAL, </a:t>
            </a:r>
          </a:p>
          <a:p>
            <a:pPr algn="ctr">
              <a:buNone/>
            </a:pPr>
            <a:r>
              <a:rPr lang="en-US" sz="2800" b="1" i="1" dirty="0" smtClean="0">
                <a:solidFill>
                  <a:schemeClr val="tx2">
                    <a:lumMod val="75000"/>
                  </a:schemeClr>
                </a:solidFill>
              </a:rPr>
              <a:t>MILLPOND.</a:t>
            </a:r>
          </a:p>
          <a:p>
            <a:pPr algn="ctr">
              <a:buNone/>
            </a:pPr>
            <a:endParaRPr lang="en-US" sz="1400" b="1" dirty="0" smtClean="0">
              <a:solidFill>
                <a:schemeClr val="tx2">
                  <a:lumMod val="75000"/>
                </a:schemeClr>
              </a:solidFill>
            </a:endParaRPr>
          </a:p>
          <a:p>
            <a:pPr algn="ctr">
              <a:buNone/>
            </a:pPr>
            <a:endParaRPr lang="en-US" sz="1400" b="1" dirty="0" smtClean="0">
              <a:solidFill>
                <a:schemeClr val="tx2">
                  <a:lumMod val="75000"/>
                </a:schemeClr>
              </a:solidFill>
            </a:endParaRPr>
          </a:p>
          <a:p>
            <a:pPr algn="ctr">
              <a:buNone/>
            </a:pPr>
            <a:r>
              <a:rPr lang="en-US" sz="1400" b="1" dirty="0" smtClean="0">
                <a:solidFill>
                  <a:schemeClr val="tx2">
                    <a:lumMod val="75000"/>
                  </a:schemeClr>
                </a:solidFill>
              </a:rPr>
              <a:t>(in addition to being used </a:t>
            </a:r>
          </a:p>
          <a:p>
            <a:pPr algn="ctr">
              <a:buNone/>
            </a:pPr>
            <a:r>
              <a:rPr lang="en-US" sz="1400" b="1" dirty="0" smtClean="0">
                <a:solidFill>
                  <a:schemeClr val="tx2">
                    <a:lumMod val="75000"/>
                  </a:schemeClr>
                </a:solidFill>
              </a:rPr>
              <a:t>as a sewage facility and garbage dump, </a:t>
            </a:r>
          </a:p>
          <a:p>
            <a:pPr algn="ctr">
              <a:buNone/>
            </a:pPr>
            <a:r>
              <a:rPr lang="en-US" sz="1400" b="1" dirty="0" smtClean="0">
                <a:solidFill>
                  <a:schemeClr val="tx2">
                    <a:lumMod val="75000"/>
                  </a:schemeClr>
                </a:solidFill>
              </a:rPr>
              <a:t>like all the other </a:t>
            </a:r>
            <a:r>
              <a:rPr lang="en-US" sz="1400" b="1" dirty="0" err="1" smtClean="0">
                <a:solidFill>
                  <a:schemeClr val="tx2">
                    <a:lumMod val="75000"/>
                  </a:schemeClr>
                </a:solidFill>
              </a:rPr>
              <a:t>Yahara</a:t>
            </a:r>
            <a:r>
              <a:rPr lang="en-US" sz="1400" b="1" dirty="0" smtClean="0">
                <a:solidFill>
                  <a:schemeClr val="tx2">
                    <a:lumMod val="75000"/>
                  </a:schemeClr>
                </a:solidFill>
              </a:rPr>
              <a:t> lakes).</a:t>
            </a:r>
          </a:p>
          <a:p>
            <a:pPr algn="ctr">
              <a:buNone/>
            </a:pPr>
            <a:endParaRPr lang="en-US" sz="2800" b="1" dirty="0" smtClean="0">
              <a:solidFill>
                <a:schemeClr val="tx2">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583" y="0"/>
            <a:ext cx="8826499" cy="1778000"/>
          </a:xfrm>
        </p:spPr>
        <p:txBody>
          <a:bodyPr>
            <a:noAutofit/>
          </a:bodyPr>
          <a:lstStyle/>
          <a:p>
            <a:pPr>
              <a:spcAft>
                <a:spcPts val="1200"/>
              </a:spcAft>
            </a:pPr>
            <a:r>
              <a:rPr lang="en-US" sz="2400" b="1" dirty="0" smtClean="0">
                <a:solidFill>
                  <a:schemeClr val="tx2">
                    <a:lumMod val="75000"/>
                  </a:schemeClr>
                </a:solidFill>
              </a:rPr>
              <a:t>The mill that was created by Farwell Dam </a:t>
            </a:r>
            <a:br>
              <a:rPr lang="en-US" sz="2400" b="1" dirty="0" smtClean="0">
                <a:solidFill>
                  <a:schemeClr val="tx2">
                    <a:lumMod val="75000"/>
                  </a:schemeClr>
                </a:solidFill>
              </a:rPr>
            </a:br>
            <a:r>
              <a:rPr lang="en-US" sz="2400" b="1" dirty="0" smtClean="0">
                <a:solidFill>
                  <a:schemeClr val="tx2">
                    <a:lumMod val="75000"/>
                  </a:schemeClr>
                </a:solidFill>
              </a:rPr>
              <a:t>created a head that powered then</a:t>
            </a:r>
            <a:br>
              <a:rPr lang="en-US" sz="2400" b="1" dirty="0" smtClean="0">
                <a:solidFill>
                  <a:schemeClr val="tx2">
                    <a:lumMod val="75000"/>
                  </a:schemeClr>
                </a:solidFill>
              </a:rPr>
            </a:br>
            <a:r>
              <a:rPr lang="en-US" sz="2400" b="1" dirty="0" smtClean="0">
                <a:solidFill>
                  <a:schemeClr val="tx2">
                    <a:lumMod val="75000"/>
                  </a:schemeClr>
                </a:solidFill>
              </a:rPr>
              <a:t>Wisconsin Governor Leonard Farwell’s “Mendota Mills.”  </a:t>
            </a:r>
          </a:p>
        </p:txBody>
      </p:sp>
      <p:sp>
        <p:nvSpPr>
          <p:cNvPr id="6" name="Content Placeholder 5"/>
          <p:cNvSpPr>
            <a:spLocks noGrp="1"/>
          </p:cNvSpPr>
          <p:nvPr>
            <p:ph idx="1"/>
          </p:nvPr>
        </p:nvSpPr>
        <p:spPr>
          <a:xfrm>
            <a:off x="457200" y="6484888"/>
            <a:ext cx="8229600" cy="373112"/>
          </a:xfrm>
        </p:spPr>
        <p:txBody>
          <a:bodyPr>
            <a:normAutofit/>
          </a:bodyPr>
          <a:lstStyle/>
          <a:p>
            <a:pPr algn="ctr">
              <a:spcAft>
                <a:spcPts val="1200"/>
              </a:spcAft>
              <a:buNone/>
            </a:pPr>
            <a:r>
              <a:rPr lang="en-US" sz="1000" b="1" i="1" dirty="0" smtClean="0"/>
              <a:t>Lake Mendota Priority Watershed Groundwater and Wetlands Report (WDNR, 2000)</a:t>
            </a:r>
          </a:p>
        </p:txBody>
      </p:sp>
      <p:pic>
        <p:nvPicPr>
          <p:cNvPr id="5" name="Picture 4"/>
          <p:cNvPicPr>
            <a:picLocks noChangeAspect="1"/>
          </p:cNvPicPr>
          <p:nvPr/>
        </p:nvPicPr>
        <p:blipFill>
          <a:blip r:embed="rId2"/>
          <a:stretch>
            <a:fillRect/>
          </a:stretch>
        </p:blipFill>
        <p:spPr>
          <a:xfrm>
            <a:off x="1037168" y="1778000"/>
            <a:ext cx="7016750" cy="47068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7983415" cy="635034"/>
          </a:xfrm>
        </p:spPr>
        <p:txBody>
          <a:bodyPr>
            <a:noAutofit/>
          </a:bodyPr>
          <a:lstStyle/>
          <a:p>
            <a:r>
              <a:rPr lang="en-US" sz="2400" b="1" dirty="0" smtClean="0">
                <a:solidFill>
                  <a:schemeClr val="tx2">
                    <a:lumMod val="75000"/>
                  </a:schemeClr>
                </a:solidFill>
              </a:rPr>
              <a:t>Early spillway at Tenney Park (date unknown)</a:t>
            </a:r>
            <a:endParaRPr lang="en-US" sz="2400" dirty="0">
              <a:solidFill>
                <a:schemeClr val="tx2">
                  <a:lumMod val="75000"/>
                </a:schemeClr>
              </a:solidFill>
            </a:endParaRPr>
          </a:p>
        </p:txBody>
      </p:sp>
      <p:sp>
        <p:nvSpPr>
          <p:cNvPr id="9" name="TextBox 8"/>
          <p:cNvSpPr txBox="1"/>
          <p:nvPr/>
        </p:nvSpPr>
        <p:spPr>
          <a:xfrm>
            <a:off x="974338" y="6441036"/>
            <a:ext cx="6820368" cy="369332"/>
          </a:xfrm>
          <a:prstGeom prst="rect">
            <a:avLst/>
          </a:prstGeom>
          <a:noFill/>
        </p:spPr>
        <p:txBody>
          <a:bodyPr wrap="square" rtlCol="0">
            <a:spAutoFit/>
          </a:bodyPr>
          <a:lstStyle/>
          <a:p>
            <a:pPr algn="ctr"/>
            <a:r>
              <a:rPr lang="en-US" dirty="0" smtClean="0"/>
              <a:t>Photo: Wisconsin Historical Society</a:t>
            </a:r>
            <a:endParaRPr lang="en-US" dirty="0"/>
          </a:p>
        </p:txBody>
      </p:sp>
      <p:pic>
        <p:nvPicPr>
          <p:cNvPr id="6" name="Content Placeholder 5" descr="0506000403-m.jpg"/>
          <p:cNvPicPr>
            <a:picLocks noGrp="1" noChangeAspect="1"/>
          </p:cNvPicPr>
          <p:nvPr>
            <p:ph idx="1"/>
          </p:nvPr>
        </p:nvPicPr>
        <p:blipFill>
          <a:blip r:embed="rId2" cstate="screen">
            <a:extLst>
              <a:ext uri="{28A0092B-C50C-407E-A947-70E740481C1C}">
                <a14:useLocalDpi xmlns:a14="http://schemas.microsoft.com/office/drawing/2010/main"/>
              </a:ext>
            </a:extLst>
          </a:blip>
          <a:srcRect l="-38" r="-582"/>
          <a:stretch>
            <a:fillRect/>
          </a:stretch>
        </p:blipFill>
        <p:spPr>
          <a:xfrm>
            <a:off x="974339" y="635035"/>
            <a:ext cx="7466060" cy="5043312"/>
          </a:xfr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0250" cy="6282286"/>
          </a:xfrm>
        </p:spPr>
        <p:txBody>
          <a:bodyPr>
            <a:noAutofit/>
          </a:bodyPr>
          <a:lstStyle/>
          <a:p>
            <a:r>
              <a:rPr lang="en-US" sz="2400" b="1" dirty="0" smtClean="0">
                <a:solidFill>
                  <a:schemeClr val="tx2">
                    <a:lumMod val="75000"/>
                  </a:schemeClr>
                </a:solidFill>
              </a:rPr>
              <a:t>A 5 June 1858 break in the dam elicited a summary of damage done by the unnaturally high levels, including the loss of several bridges.</a:t>
            </a:r>
            <a:br>
              <a:rPr lang="en-US" sz="2400" b="1" dirty="0" smtClean="0">
                <a:solidFill>
                  <a:schemeClr val="tx2">
                    <a:lumMod val="75000"/>
                  </a:schemeClr>
                </a:solidFill>
              </a:rPr>
            </a:br>
            <a:r>
              <a:rPr lang="en-US" sz="2400" b="1" dirty="0" smtClean="0">
                <a:solidFill>
                  <a:schemeClr val="tx2">
                    <a:lumMod val="75000"/>
                  </a:schemeClr>
                </a:solidFill>
              </a:rPr>
              <a:t/>
            </a:r>
            <a:br>
              <a:rPr lang="en-US" sz="2400" b="1" dirty="0" smtClean="0">
                <a:solidFill>
                  <a:schemeClr val="tx2">
                    <a:lumMod val="75000"/>
                  </a:schemeClr>
                </a:solidFill>
              </a:rPr>
            </a:br>
            <a:r>
              <a:rPr lang="en-US" sz="2400" b="1" dirty="0" smtClean="0">
                <a:solidFill>
                  <a:schemeClr val="tx2">
                    <a:lumMod val="75000"/>
                  </a:schemeClr>
                </a:solidFill>
              </a:rPr>
              <a:t>Those included erosion of land </a:t>
            </a:r>
            <a:br>
              <a:rPr lang="en-US" sz="2400" b="1" dirty="0" smtClean="0">
                <a:solidFill>
                  <a:schemeClr val="tx2">
                    <a:lumMod val="75000"/>
                  </a:schemeClr>
                </a:solidFill>
              </a:rPr>
            </a:br>
            <a:r>
              <a:rPr lang="en-US" sz="2400" b="1" dirty="0" smtClean="0">
                <a:solidFill>
                  <a:schemeClr val="tx2">
                    <a:lumMod val="75000"/>
                  </a:schemeClr>
                </a:solidFill>
              </a:rPr>
              <a:t>on the banks of the lake, </a:t>
            </a:r>
            <a:br>
              <a:rPr lang="en-US" sz="2400" b="1" dirty="0" smtClean="0">
                <a:solidFill>
                  <a:schemeClr val="tx2">
                    <a:lumMod val="75000"/>
                  </a:schemeClr>
                </a:solidFill>
              </a:rPr>
            </a:br>
            <a:r>
              <a:rPr lang="en-US" sz="2400" b="1" dirty="0" smtClean="0">
                <a:solidFill>
                  <a:schemeClr val="tx2">
                    <a:lumMod val="75000"/>
                  </a:schemeClr>
                </a:solidFill>
              </a:rPr>
              <a:t>and the  loss of a former “broad and beautiful beach of sand about the lake.”</a:t>
            </a:r>
            <a:br>
              <a:rPr lang="en-US" sz="2400" b="1" dirty="0" smtClean="0">
                <a:solidFill>
                  <a:schemeClr val="tx2">
                    <a:lumMod val="75000"/>
                  </a:schemeClr>
                </a:solidFill>
              </a:rPr>
            </a:br>
            <a:r>
              <a:rPr lang="en-US" sz="2400" b="1" dirty="0" smtClean="0">
                <a:solidFill>
                  <a:schemeClr val="tx2">
                    <a:lumMod val="75000"/>
                  </a:schemeClr>
                </a:solidFill>
              </a:rPr>
              <a:t/>
            </a:r>
            <a:br>
              <a:rPr lang="en-US" sz="2400" b="1" dirty="0" smtClean="0">
                <a:solidFill>
                  <a:schemeClr val="tx2">
                    <a:lumMod val="75000"/>
                  </a:schemeClr>
                </a:solidFill>
              </a:rPr>
            </a:br>
            <a:r>
              <a:rPr lang="en-US" sz="2400" b="1" dirty="0" smtClean="0">
                <a:solidFill>
                  <a:schemeClr val="tx2">
                    <a:lumMod val="75000"/>
                  </a:schemeClr>
                </a:solidFill>
              </a:rPr>
              <a:t>The writer editorialized: </a:t>
            </a:r>
            <a:br>
              <a:rPr lang="en-US" sz="2400" b="1" dirty="0" smtClean="0">
                <a:solidFill>
                  <a:schemeClr val="tx2">
                    <a:lumMod val="75000"/>
                  </a:schemeClr>
                </a:solidFill>
              </a:rPr>
            </a:br>
            <a:r>
              <a:rPr lang="en-US" sz="2400" b="1" dirty="0" smtClean="0">
                <a:solidFill>
                  <a:schemeClr val="tx2">
                    <a:lumMod val="75000"/>
                  </a:schemeClr>
                </a:solidFill>
              </a:rPr>
              <a:t> “Lake Mendota must be restored </a:t>
            </a:r>
            <a:br>
              <a:rPr lang="en-US" sz="2400" b="1" dirty="0" smtClean="0">
                <a:solidFill>
                  <a:schemeClr val="tx2">
                    <a:lumMod val="75000"/>
                  </a:schemeClr>
                </a:solidFill>
              </a:rPr>
            </a:br>
            <a:r>
              <a:rPr lang="en-US" sz="2400" b="1" dirty="0" smtClean="0">
                <a:solidFill>
                  <a:schemeClr val="tx2">
                    <a:lumMod val="75000"/>
                  </a:schemeClr>
                </a:solidFill>
              </a:rPr>
              <a:t>to its former level. … </a:t>
            </a:r>
            <a:br>
              <a:rPr lang="en-US" sz="2400" b="1" dirty="0" smtClean="0">
                <a:solidFill>
                  <a:schemeClr val="tx2">
                    <a:lumMod val="75000"/>
                  </a:schemeClr>
                </a:solidFill>
              </a:rPr>
            </a:br>
            <a:r>
              <a:rPr lang="en-US" sz="2400" b="1" dirty="0" smtClean="0">
                <a:solidFill>
                  <a:schemeClr val="tx2">
                    <a:lumMod val="75000"/>
                  </a:schemeClr>
                </a:solidFill>
              </a:rPr>
              <a:t>We are decidedly in favor of restoring </a:t>
            </a:r>
            <a:br>
              <a:rPr lang="en-US" sz="2400" b="1" dirty="0" smtClean="0">
                <a:solidFill>
                  <a:schemeClr val="tx2">
                    <a:lumMod val="75000"/>
                  </a:schemeClr>
                </a:solidFill>
              </a:rPr>
            </a:br>
            <a:r>
              <a:rPr lang="en-US" sz="2400" b="1" dirty="0" smtClean="0">
                <a:solidFill>
                  <a:schemeClr val="tx2">
                    <a:lumMod val="75000"/>
                  </a:schemeClr>
                </a:solidFill>
              </a:rPr>
              <a:t>our lakes to the condition </a:t>
            </a:r>
            <a:br>
              <a:rPr lang="en-US" sz="2400" b="1" dirty="0" smtClean="0">
                <a:solidFill>
                  <a:schemeClr val="tx2">
                    <a:lumMod val="75000"/>
                  </a:schemeClr>
                </a:solidFill>
              </a:rPr>
            </a:br>
            <a:r>
              <a:rPr lang="en-US" sz="2400" b="1" dirty="0" smtClean="0">
                <a:solidFill>
                  <a:schemeClr val="tx2">
                    <a:lumMod val="75000"/>
                  </a:schemeClr>
                </a:solidFill>
              </a:rPr>
              <a:t>in which nature left them.”</a:t>
            </a:r>
            <a:endParaRPr lang="en-US" sz="2400" dirty="0">
              <a:solidFill>
                <a:schemeClr val="tx2">
                  <a:lumMod val="75000"/>
                </a:schemeClr>
              </a:solidFill>
            </a:endParaRPr>
          </a:p>
        </p:txBody>
      </p:sp>
      <p:sp>
        <p:nvSpPr>
          <p:cNvPr id="9" name="TextBox 8"/>
          <p:cNvSpPr txBox="1"/>
          <p:nvPr/>
        </p:nvSpPr>
        <p:spPr>
          <a:xfrm>
            <a:off x="2486994" y="6441036"/>
            <a:ext cx="4582582" cy="276999"/>
          </a:xfrm>
          <a:prstGeom prst="rect">
            <a:avLst/>
          </a:prstGeom>
          <a:noFill/>
        </p:spPr>
        <p:txBody>
          <a:bodyPr wrap="square" rtlCol="0">
            <a:spAutoFit/>
          </a:bodyPr>
          <a:lstStyle/>
          <a:p>
            <a:pPr algn="r"/>
            <a:r>
              <a:rPr lang="en-US" sz="1200" b="1" dirty="0" smtClean="0"/>
              <a:t>Clipping: Wisconsin Historical Society</a:t>
            </a:r>
            <a:endParaRPr lang="en-US" sz="1200" b="1" dirty="0"/>
          </a:p>
        </p:txBody>
      </p:sp>
      <p:pic>
        <p:nvPicPr>
          <p:cNvPr id="6" name="Content Placeholder 5" descr="1858 Article-Need to lower L Mendota.pd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080250" y="0"/>
            <a:ext cx="1979083" cy="6843889"/>
          </a:xfr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1701801"/>
          </a:xfrm>
        </p:spPr>
        <p:txBody>
          <a:bodyPr>
            <a:noAutofit/>
          </a:bodyPr>
          <a:lstStyle/>
          <a:p>
            <a:r>
              <a:rPr lang="en-US" sz="2000" b="1" dirty="0" smtClean="0">
                <a:solidFill>
                  <a:schemeClr val="tx2">
                    <a:lumMod val="75000"/>
                  </a:schemeClr>
                </a:solidFill>
              </a:rPr>
              <a:t>By the early 1860s, when a young John Muir paddled </a:t>
            </a:r>
            <a:br>
              <a:rPr lang="en-US" sz="2000" b="1" dirty="0" smtClean="0">
                <a:solidFill>
                  <a:schemeClr val="tx2">
                    <a:lumMod val="75000"/>
                  </a:schemeClr>
                </a:solidFill>
              </a:rPr>
            </a:br>
            <a:r>
              <a:rPr lang="en-US" sz="2000" b="1" dirty="0" smtClean="0">
                <a:solidFill>
                  <a:schemeClr val="tx2">
                    <a:lumMod val="75000"/>
                  </a:schemeClr>
                </a:solidFill>
              </a:rPr>
              <a:t>north to Cherokee Marsh from the UW campus, </a:t>
            </a:r>
            <a:br>
              <a:rPr lang="en-US" sz="2000" b="1" dirty="0" smtClean="0">
                <a:solidFill>
                  <a:schemeClr val="tx2">
                    <a:lumMod val="75000"/>
                  </a:schemeClr>
                </a:solidFill>
              </a:rPr>
            </a:br>
            <a:r>
              <a:rPr lang="en-US" sz="2000" b="1" dirty="0" smtClean="0">
                <a:solidFill>
                  <a:schemeClr val="tx2">
                    <a:lumMod val="75000"/>
                  </a:schemeClr>
                </a:solidFill>
              </a:rPr>
              <a:t> the Yahara estuary’s marsh, barrier islands, </a:t>
            </a:r>
            <a:br>
              <a:rPr lang="en-US" sz="2000" b="1" dirty="0" smtClean="0">
                <a:solidFill>
                  <a:schemeClr val="tx2">
                    <a:lumMod val="75000"/>
                  </a:schemeClr>
                </a:solidFill>
              </a:rPr>
            </a:br>
            <a:r>
              <a:rPr lang="en-US" sz="2000" b="1" dirty="0" smtClean="0">
                <a:solidFill>
                  <a:schemeClr val="tx2">
                    <a:lumMod val="75000"/>
                  </a:schemeClr>
                </a:solidFill>
              </a:rPr>
              <a:t>and Native American trail had all been drowned.</a:t>
            </a:r>
            <a:r>
              <a:rPr lang="en-US" sz="2400" b="1" dirty="0" smtClean="0">
                <a:solidFill>
                  <a:schemeClr val="tx2">
                    <a:lumMod val="75000"/>
                  </a:schemeClr>
                </a:solidFill>
              </a:rPr>
              <a:t/>
            </a:r>
            <a:br>
              <a:rPr lang="en-US" sz="2400" b="1" dirty="0" smtClean="0">
                <a:solidFill>
                  <a:schemeClr val="tx2">
                    <a:lumMod val="75000"/>
                  </a:schemeClr>
                </a:solidFill>
              </a:rPr>
            </a:br>
            <a:r>
              <a:rPr lang="en-US" sz="1200" b="1" dirty="0" smtClean="0">
                <a:solidFill>
                  <a:schemeClr val="tx2">
                    <a:lumMod val="75000"/>
                  </a:schemeClr>
                </a:solidFill>
              </a:rPr>
              <a:t>(as illustrated on this 1900 hydrological map)</a:t>
            </a:r>
            <a:endParaRPr lang="en-US" sz="1200" dirty="0">
              <a:solidFill>
                <a:schemeClr val="tx2">
                  <a:lumMod val="75000"/>
                </a:schemeClr>
              </a:solidFill>
            </a:endParaRPr>
          </a:p>
        </p:txBody>
      </p:sp>
      <p:pic>
        <p:nvPicPr>
          <p:cNvPr id="4" name="Content Placeholder 3" descr="CRANES-YLAG2-L Mendota Submerged Shorelin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443718" y="1905001"/>
            <a:ext cx="6252493" cy="4952998"/>
          </a:xfrm>
          <a:ln>
            <a:solidFill>
              <a:srgbClr val="FFFF00"/>
            </a:solidFill>
          </a:ln>
        </p:spPr>
      </p:pic>
      <p:sp>
        <p:nvSpPr>
          <p:cNvPr id="5" name="TextBox 4"/>
          <p:cNvSpPr txBox="1"/>
          <p:nvPr/>
        </p:nvSpPr>
        <p:spPr>
          <a:xfrm rot="10800000" flipV="1">
            <a:off x="1130747" y="2960639"/>
            <a:ext cx="2457304"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dirty="0" smtClean="0"/>
              <a:t>submerged former shoreline</a:t>
            </a:r>
            <a:endParaRPr lang="en-US" sz="1200" dirty="0"/>
          </a:p>
        </p:txBody>
      </p:sp>
      <p:sp>
        <p:nvSpPr>
          <p:cNvPr id="6" name="Right Arrow 5"/>
          <p:cNvSpPr/>
          <p:nvPr/>
        </p:nvSpPr>
        <p:spPr>
          <a:xfrm>
            <a:off x="3392662" y="284397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2351611" cy="5762800"/>
          </a:xfrm>
        </p:spPr>
        <p:txBody>
          <a:bodyPr>
            <a:noAutofit/>
          </a:bodyPr>
          <a:lstStyle/>
          <a:p>
            <a:pPr algn="r"/>
            <a:r>
              <a:rPr lang="en-US" sz="2400" b="1" dirty="0" smtClean="0">
                <a:solidFill>
                  <a:schemeClr val="tx2">
                    <a:lumMod val="75000"/>
                  </a:schemeClr>
                </a:solidFill>
              </a:rPr>
              <a:t>By 1894, the dam had washed out on a few occasions and </a:t>
            </a:r>
            <a:br>
              <a:rPr lang="en-US" sz="2400" b="1" dirty="0" smtClean="0">
                <a:solidFill>
                  <a:schemeClr val="tx2">
                    <a:lumMod val="75000"/>
                  </a:schemeClr>
                </a:solidFill>
              </a:rPr>
            </a:br>
            <a:r>
              <a:rPr lang="en-US" sz="2400" b="1" dirty="0" smtClean="0">
                <a:solidFill>
                  <a:schemeClr val="tx2">
                    <a:lumMod val="75000"/>
                  </a:schemeClr>
                </a:solidFill>
              </a:rPr>
              <a:t>Farwell Mill had burned twice. </a:t>
            </a:r>
            <a:br>
              <a:rPr lang="en-US" sz="2400" b="1" dirty="0" smtClean="0">
                <a:solidFill>
                  <a:schemeClr val="tx2">
                    <a:lumMod val="75000"/>
                  </a:schemeClr>
                </a:solidFill>
              </a:rPr>
            </a:br>
            <a:r>
              <a:rPr lang="en-US" sz="2400" b="1" dirty="0" smtClean="0">
                <a:solidFill>
                  <a:schemeClr val="tx2">
                    <a:lumMod val="75000"/>
                  </a:schemeClr>
                </a:solidFill>
              </a:rPr>
              <a:t>This 1895 photo is identified as “the Old Mill Site.”</a:t>
            </a:r>
            <a:r>
              <a:rPr lang="en-US" sz="2000" b="1" dirty="0" smtClean="0">
                <a:solidFill>
                  <a:schemeClr val="tx2">
                    <a:lumMod val="75000"/>
                  </a:schemeClr>
                </a:solidFill>
              </a:rPr>
              <a:t/>
            </a:r>
            <a:br>
              <a:rPr lang="en-US" sz="2000" b="1" dirty="0" smtClean="0">
                <a:solidFill>
                  <a:schemeClr val="tx2">
                    <a:lumMod val="75000"/>
                  </a:schemeClr>
                </a:solidFill>
              </a:rPr>
            </a:br>
            <a:r>
              <a:rPr lang="en-US" sz="2400" b="1" dirty="0" smtClean="0">
                <a:solidFill>
                  <a:schemeClr val="tx2">
                    <a:lumMod val="75000"/>
                  </a:schemeClr>
                </a:solidFill>
              </a:rPr>
              <a:t/>
            </a:r>
            <a:br>
              <a:rPr lang="en-US" sz="2400" b="1" dirty="0" smtClean="0">
                <a:solidFill>
                  <a:schemeClr val="tx2">
                    <a:lumMod val="75000"/>
                  </a:schemeClr>
                </a:solidFill>
              </a:rPr>
            </a:br>
            <a:endParaRPr lang="en-US" sz="1200" dirty="0">
              <a:solidFill>
                <a:schemeClr val="tx2">
                  <a:lumMod val="75000"/>
                </a:schemeClr>
              </a:solidFill>
            </a:endParaRPr>
          </a:p>
        </p:txBody>
      </p:sp>
      <p:pic>
        <p:nvPicPr>
          <p:cNvPr id="8" name="Content Placeholder 7" descr="Old Mill site 1895-1017000121-m.jpg"/>
          <p:cNvPicPr>
            <a:picLocks noGrp="1" noChangeAspect="1"/>
          </p:cNvPicPr>
          <p:nvPr>
            <p:ph idx="1"/>
          </p:nvPr>
        </p:nvPicPr>
        <p:blipFill>
          <a:blip r:embed="rId2" cstate="screen">
            <a:extLst>
              <a:ext uri="{28A0092B-C50C-407E-A947-70E740481C1C}">
                <a14:useLocalDpi xmlns:a14="http://schemas.microsoft.com/office/drawing/2010/main"/>
              </a:ext>
            </a:extLst>
          </a:blip>
          <a:srcRect r="-30"/>
          <a:stretch>
            <a:fillRect/>
          </a:stretch>
        </p:blipFill>
        <p:spPr>
          <a:xfrm>
            <a:off x="2351611" y="0"/>
            <a:ext cx="6792390" cy="5438932"/>
          </a:xfrm>
        </p:spPr>
      </p:pic>
      <p:sp>
        <p:nvSpPr>
          <p:cNvPr id="4" name="TextBox 3"/>
          <p:cNvSpPr txBox="1"/>
          <p:nvPr/>
        </p:nvSpPr>
        <p:spPr>
          <a:xfrm>
            <a:off x="5603268" y="5438932"/>
            <a:ext cx="3540732" cy="276999"/>
          </a:xfrm>
          <a:prstGeom prst="rect">
            <a:avLst/>
          </a:prstGeom>
          <a:noFill/>
        </p:spPr>
        <p:txBody>
          <a:bodyPr wrap="square" rtlCol="0" anchor="b">
            <a:spAutoFit/>
          </a:bodyPr>
          <a:lstStyle/>
          <a:p>
            <a:pPr algn="r"/>
            <a:r>
              <a:rPr lang="en-US" sz="1200" dirty="0" smtClean="0"/>
              <a:t>Photo: WI Historical Society</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810919"/>
          </a:xfrm>
        </p:spPr>
        <p:txBody>
          <a:bodyPr>
            <a:noAutofit/>
          </a:bodyPr>
          <a:lstStyle/>
          <a:p>
            <a:r>
              <a:rPr lang="en-US" sz="2800" b="1" dirty="0" smtClean="0">
                <a:solidFill>
                  <a:schemeClr val="tx2">
                    <a:lumMod val="75000"/>
                  </a:schemeClr>
                </a:solidFill>
              </a:rPr>
              <a:t>Yahara Waterways Water Trail Guide</a:t>
            </a:r>
            <a:br>
              <a:rPr lang="en-US" sz="2800" b="1" dirty="0" smtClean="0">
                <a:solidFill>
                  <a:schemeClr val="tx2">
                    <a:lumMod val="75000"/>
                  </a:schemeClr>
                </a:solidFill>
              </a:rPr>
            </a:br>
            <a:endParaRPr lang="en-US" sz="1800" dirty="0">
              <a:solidFill>
                <a:schemeClr val="tx2">
                  <a:lumMod val="75000"/>
                </a:schemeClr>
              </a:solidFill>
            </a:endParaRPr>
          </a:p>
        </p:txBody>
      </p:sp>
      <p:sp>
        <p:nvSpPr>
          <p:cNvPr id="3" name="Content Placeholder 2"/>
          <p:cNvSpPr>
            <a:spLocks noGrp="1"/>
          </p:cNvSpPr>
          <p:nvPr>
            <p:ph idx="1"/>
          </p:nvPr>
        </p:nvSpPr>
        <p:spPr>
          <a:xfrm>
            <a:off x="477621" y="1085556"/>
            <a:ext cx="7843903" cy="4466159"/>
          </a:xfrm>
        </p:spPr>
        <p:txBody>
          <a:bodyPr>
            <a:normAutofit/>
          </a:bodyPr>
          <a:lstStyle/>
          <a:p>
            <a:pPr algn="just">
              <a:buNone/>
            </a:pPr>
            <a:r>
              <a:rPr lang="en-US" sz="2400" b="1" i="1" dirty="0" smtClean="0">
                <a:solidFill>
                  <a:schemeClr val="tx2">
                    <a:lumMod val="75000"/>
                  </a:schemeClr>
                </a:solidFill>
              </a:rPr>
              <a:t>“Additional </a:t>
            </a:r>
            <a:r>
              <a:rPr lang="en-US" sz="2400" b="1" i="1" dirty="0">
                <a:solidFill>
                  <a:schemeClr val="tx2">
                    <a:lumMod val="75000"/>
                  </a:schemeClr>
                </a:solidFill>
              </a:rPr>
              <a:t>dams placed at Tenney </a:t>
            </a:r>
            <a:r>
              <a:rPr lang="en-US" sz="2400" b="1" i="1" dirty="0" smtClean="0">
                <a:solidFill>
                  <a:schemeClr val="tx2">
                    <a:lumMod val="75000"/>
                  </a:schemeClr>
                </a:solidFill>
              </a:rPr>
              <a:t>Park over the past </a:t>
            </a:r>
            <a:r>
              <a:rPr lang="en-US" sz="2400" b="1" i="1" dirty="0">
                <a:solidFill>
                  <a:schemeClr val="tx2">
                    <a:lumMod val="75000"/>
                  </a:schemeClr>
                </a:solidFill>
              </a:rPr>
              <a:t>150 years kept water levels high, as do today’s locks that facilitate recreational boat traffic. Today’s lake level is a minimum of 5.5 feet above what nature intended, and might be as much as seven to eight feet higher according to a 1900 hydrographic map produced by the Wisconsin Geological and Natural History Survey</a:t>
            </a:r>
            <a:r>
              <a:rPr lang="en-US" sz="2400" b="1" i="1" dirty="0" smtClean="0">
                <a:solidFill>
                  <a:schemeClr val="tx2">
                    <a:lumMod val="75000"/>
                  </a:schemeClr>
                </a:solidFill>
              </a:rPr>
              <a:t>.”</a:t>
            </a:r>
          </a:p>
        </p:txBody>
      </p:sp>
      <p:sp>
        <p:nvSpPr>
          <p:cNvPr id="4" name="TextBox 3"/>
          <p:cNvSpPr txBox="1"/>
          <p:nvPr/>
        </p:nvSpPr>
        <p:spPr>
          <a:xfrm>
            <a:off x="4621362" y="5837504"/>
            <a:ext cx="3700162" cy="246221"/>
          </a:xfrm>
          <a:prstGeom prst="rect">
            <a:avLst/>
          </a:prstGeom>
          <a:noFill/>
        </p:spPr>
        <p:txBody>
          <a:bodyPr wrap="square" rtlCol="0">
            <a:spAutoFit/>
          </a:bodyPr>
          <a:lstStyle/>
          <a:p>
            <a:pPr algn="r"/>
            <a:r>
              <a:rPr lang="en-US" sz="1000" dirty="0" smtClean="0"/>
              <a:t>Publisher: Dane County Environmental Council (2007)</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688"/>
          </a:xfrm>
        </p:spPr>
        <p:txBody>
          <a:bodyPr>
            <a:normAutofit/>
          </a:bodyPr>
          <a:lstStyle/>
          <a:p>
            <a:r>
              <a:rPr lang="en-US" sz="2400" b="1" dirty="0" smtClean="0">
                <a:solidFill>
                  <a:srgbClr val="004BA9"/>
                </a:solidFill>
              </a:rPr>
              <a:t>Boaters in Tenney Park Locks, 1906</a:t>
            </a:r>
            <a:endParaRPr lang="en-US" sz="2400" b="1" dirty="0">
              <a:solidFill>
                <a:srgbClr val="004BA9"/>
              </a:solidFill>
            </a:endParaRPr>
          </a:p>
        </p:txBody>
      </p:sp>
      <p:pic>
        <p:nvPicPr>
          <p:cNvPr id="10" name="Picture 9" descr="0504001294-l.jpg"/>
          <p:cNvPicPr>
            <a:picLocks noChangeAspect="1"/>
          </p:cNvPicPr>
          <p:nvPr/>
        </p:nvPicPr>
        <p:blipFill>
          <a:blip r:embed="rId2"/>
          <a:stretch>
            <a:fillRect/>
          </a:stretch>
        </p:blipFill>
        <p:spPr>
          <a:xfrm>
            <a:off x="1" y="1417638"/>
            <a:ext cx="9144000" cy="2953760"/>
          </a:xfrm>
          <a:prstGeom prst="rect">
            <a:avLst/>
          </a:prstGeom>
        </p:spPr>
      </p:pic>
      <p:sp>
        <p:nvSpPr>
          <p:cNvPr id="12" name="Rectangle 11"/>
          <p:cNvSpPr/>
          <p:nvPr/>
        </p:nvSpPr>
        <p:spPr>
          <a:xfrm>
            <a:off x="6843370" y="4656834"/>
            <a:ext cx="2300630" cy="246221"/>
          </a:xfrm>
          <a:prstGeom prst="rect">
            <a:avLst/>
          </a:prstGeom>
        </p:spPr>
        <p:txBody>
          <a:bodyPr wrap="none">
            <a:spAutoFit/>
          </a:bodyPr>
          <a:lstStyle/>
          <a:p>
            <a:pPr algn="r"/>
            <a:r>
              <a:rPr lang="en-US" sz="1000" dirty="0" smtClean="0"/>
              <a:t>Photo: Wisconsin Historical Society</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5452"/>
            <a:ext cx="9144000" cy="6146987"/>
          </a:xfrm>
        </p:spPr>
        <p:txBody>
          <a:bodyPr>
            <a:noAutofit/>
          </a:bodyPr>
          <a:lstStyle/>
          <a:p>
            <a:r>
              <a:rPr lang="en-US" sz="2400" b="1" i="1" dirty="0" smtClean="0">
                <a:solidFill>
                  <a:schemeClr val="accent1">
                    <a:lumMod val="20000"/>
                    <a:lumOff val="80000"/>
                  </a:schemeClr>
                </a:solidFill>
              </a:rPr>
              <a:t>The current draft of this presentation </a:t>
            </a:r>
            <a:br>
              <a:rPr lang="en-US" sz="2400" b="1" i="1" dirty="0" smtClean="0">
                <a:solidFill>
                  <a:schemeClr val="accent1">
                    <a:lumMod val="20000"/>
                    <a:lumOff val="80000"/>
                  </a:schemeClr>
                </a:solidFill>
              </a:rPr>
            </a:br>
            <a:r>
              <a:rPr lang="en-US" sz="2400" b="1" i="1" dirty="0" smtClean="0">
                <a:solidFill>
                  <a:schemeClr val="accent1">
                    <a:lumMod val="20000"/>
                    <a:lumOff val="80000"/>
                  </a:schemeClr>
                </a:solidFill>
              </a:rPr>
              <a:t>was prepared with the help of many folks. </a:t>
            </a:r>
            <a:br>
              <a:rPr lang="en-US" sz="2400" b="1" i="1" dirty="0" smtClean="0">
                <a:solidFill>
                  <a:schemeClr val="accent1">
                    <a:lumMod val="20000"/>
                    <a:lumOff val="80000"/>
                  </a:schemeClr>
                </a:solidFill>
              </a:rPr>
            </a:br>
            <a:r>
              <a:rPr lang="en-US" sz="2400" b="1" i="1" dirty="0" smtClean="0">
                <a:solidFill>
                  <a:schemeClr val="accent1">
                    <a:lumMod val="20000"/>
                    <a:lumOff val="80000"/>
                  </a:schemeClr>
                </a:solidFill>
              </a:rPr>
              <a:t/>
            </a:r>
            <a:br>
              <a:rPr lang="en-US" sz="2400" b="1" i="1" dirty="0" smtClean="0">
                <a:solidFill>
                  <a:schemeClr val="accent1">
                    <a:lumMod val="20000"/>
                    <a:lumOff val="80000"/>
                  </a:schemeClr>
                </a:solidFill>
              </a:rPr>
            </a:br>
            <a:r>
              <a:rPr lang="en-US" sz="2400" b="1" i="1" dirty="0" smtClean="0">
                <a:solidFill>
                  <a:schemeClr val="accent1">
                    <a:lumMod val="20000"/>
                    <a:lumOff val="80000"/>
                  </a:schemeClr>
                </a:solidFill>
              </a:rPr>
              <a:t>Additional feedback is encouraged. Please send to:</a:t>
            </a:r>
            <a:r>
              <a:rPr lang="en-US" sz="2000" b="1" i="1" dirty="0" smtClean="0">
                <a:solidFill>
                  <a:schemeClr val="accent1">
                    <a:lumMod val="20000"/>
                    <a:lumOff val="80000"/>
                  </a:schemeClr>
                </a:solidFill>
              </a:rPr>
              <a:t/>
            </a:r>
            <a:br>
              <a:rPr lang="en-US" sz="2000" b="1" i="1" dirty="0" smtClean="0">
                <a:solidFill>
                  <a:schemeClr val="accent1">
                    <a:lumMod val="20000"/>
                    <a:lumOff val="80000"/>
                  </a:schemeClr>
                </a:solidFill>
              </a:rPr>
            </a:br>
            <a:r>
              <a:rPr lang="en-US" sz="2000" b="1" i="1" dirty="0" smtClean="0">
                <a:solidFill>
                  <a:schemeClr val="accent1">
                    <a:lumMod val="20000"/>
                    <a:lumOff val="80000"/>
                  </a:schemeClr>
                </a:solidFill>
              </a:rPr>
              <a:t/>
            </a:r>
            <a:br>
              <a:rPr lang="en-US" sz="2000" b="1" i="1" dirty="0" smtClean="0">
                <a:solidFill>
                  <a:schemeClr val="accent1">
                    <a:lumMod val="20000"/>
                    <a:lumOff val="80000"/>
                  </a:schemeClr>
                </a:solidFill>
              </a:rPr>
            </a:br>
            <a:r>
              <a:rPr lang="en-US" sz="2000" b="1" i="1" dirty="0" smtClean="0">
                <a:solidFill>
                  <a:schemeClr val="accent1">
                    <a:lumMod val="20000"/>
                    <a:lumOff val="80000"/>
                  </a:schemeClr>
                </a:solidFill>
              </a:rPr>
              <a:t/>
            </a:r>
            <a:br>
              <a:rPr lang="en-US" sz="2000" b="1" i="1" dirty="0" smtClean="0">
                <a:solidFill>
                  <a:schemeClr val="accent1">
                    <a:lumMod val="20000"/>
                    <a:lumOff val="80000"/>
                  </a:schemeClr>
                </a:solidFill>
              </a:rPr>
            </a:br>
            <a:r>
              <a:rPr lang="en-US" sz="2400" b="1" dirty="0" smtClean="0">
                <a:solidFill>
                  <a:schemeClr val="accent1">
                    <a:lumMod val="20000"/>
                    <a:lumOff val="80000"/>
                  </a:schemeClr>
                </a:solidFill>
              </a:rPr>
              <a:t>Jon Becker</a:t>
            </a:r>
            <a:br>
              <a:rPr lang="en-US" sz="2400" b="1" dirty="0" smtClean="0">
                <a:solidFill>
                  <a:schemeClr val="accent1">
                    <a:lumMod val="20000"/>
                    <a:lumOff val="80000"/>
                  </a:schemeClr>
                </a:solidFill>
              </a:rPr>
            </a:br>
            <a:r>
              <a:rPr lang="en-US" sz="800" b="1" dirty="0" smtClean="0">
                <a:solidFill>
                  <a:schemeClr val="accent1">
                    <a:lumMod val="20000"/>
                    <a:lumOff val="80000"/>
                  </a:schemeClr>
                </a:solidFill>
              </a:rPr>
              <a:t/>
            </a:r>
            <a:br>
              <a:rPr lang="en-US" sz="800" b="1" dirty="0" smtClean="0">
                <a:solidFill>
                  <a:schemeClr val="accent1">
                    <a:lumMod val="20000"/>
                    <a:lumOff val="80000"/>
                  </a:schemeClr>
                </a:solidFill>
              </a:rPr>
            </a:br>
            <a:r>
              <a:rPr lang="en-US" sz="2400" b="1" dirty="0" smtClean="0">
                <a:solidFill>
                  <a:schemeClr val="accent1">
                    <a:lumMod val="20000"/>
                    <a:lumOff val="80000"/>
                  </a:schemeClr>
                </a:solidFill>
              </a:rPr>
              <a:t>CRANES Board Vice-President &amp; Treasurer 2010-12</a:t>
            </a:r>
            <a:br>
              <a:rPr lang="en-US" sz="2400" b="1" dirty="0" smtClean="0">
                <a:solidFill>
                  <a:schemeClr val="accent1">
                    <a:lumMod val="20000"/>
                    <a:lumOff val="80000"/>
                  </a:schemeClr>
                </a:solidFill>
              </a:rPr>
            </a:br>
            <a:r>
              <a:rPr lang="en-US" sz="600" b="1" dirty="0" smtClean="0">
                <a:solidFill>
                  <a:schemeClr val="accent1">
                    <a:lumMod val="20000"/>
                    <a:lumOff val="80000"/>
                  </a:schemeClr>
                </a:solidFill>
              </a:rPr>
              <a:t/>
            </a:r>
            <a:br>
              <a:rPr lang="en-US" sz="600" b="1" dirty="0" smtClean="0">
                <a:solidFill>
                  <a:schemeClr val="accent1">
                    <a:lumMod val="20000"/>
                    <a:lumOff val="80000"/>
                  </a:schemeClr>
                </a:solidFill>
              </a:rPr>
            </a:br>
            <a:r>
              <a:rPr lang="en-US" sz="2400" b="1" dirty="0" err="1" smtClean="0">
                <a:solidFill>
                  <a:schemeClr val="accent1">
                    <a:lumMod val="20000"/>
                    <a:lumOff val="80000"/>
                  </a:schemeClr>
                </a:solidFill>
              </a:rPr>
              <a:t>JonBecker@AOL.com</a:t>
            </a:r>
            <a:r>
              <a:rPr lang="en-US" sz="2400" b="1" dirty="0" smtClean="0">
                <a:solidFill>
                  <a:schemeClr val="accent1">
                    <a:lumMod val="20000"/>
                    <a:lumOff val="80000"/>
                  </a:schemeClr>
                </a:solidFill>
              </a:rPr>
              <a:t/>
            </a:r>
            <a:br>
              <a:rPr lang="en-US" sz="2400" b="1" dirty="0" smtClean="0">
                <a:solidFill>
                  <a:schemeClr val="accent1">
                    <a:lumMod val="20000"/>
                    <a:lumOff val="80000"/>
                  </a:schemeClr>
                </a:solidFill>
              </a:rPr>
            </a:br>
            <a:r>
              <a:rPr lang="en-US" sz="2400" b="1" dirty="0" smtClean="0">
                <a:solidFill>
                  <a:schemeClr val="accent1">
                    <a:lumMod val="20000"/>
                    <a:lumOff val="80000"/>
                  </a:schemeClr>
                </a:solidFill>
              </a:rPr>
              <a:t/>
            </a:r>
            <a:br>
              <a:rPr lang="en-US" sz="2400" b="1" dirty="0" smtClean="0">
                <a:solidFill>
                  <a:schemeClr val="accent1">
                    <a:lumMod val="20000"/>
                    <a:lumOff val="80000"/>
                  </a:schemeClr>
                </a:solidFill>
              </a:rPr>
            </a:br>
            <a:r>
              <a:rPr lang="en-US" sz="2400" b="1" dirty="0" smtClean="0">
                <a:solidFill>
                  <a:schemeClr val="accent1">
                    <a:lumMod val="20000"/>
                    <a:lumOff val="80000"/>
                  </a:schemeClr>
                </a:solidFill>
              </a:rPr>
              <a:t/>
            </a:r>
            <a:br>
              <a:rPr lang="en-US" sz="2400" b="1" dirty="0" smtClean="0">
                <a:solidFill>
                  <a:schemeClr val="accent1">
                    <a:lumMod val="20000"/>
                    <a:lumOff val="80000"/>
                  </a:schemeClr>
                </a:solidFill>
              </a:rPr>
            </a:br>
            <a:r>
              <a:rPr lang="en-US" sz="2400" b="1" i="1" dirty="0" smtClean="0">
                <a:solidFill>
                  <a:schemeClr val="accent1">
                    <a:lumMod val="20000"/>
                    <a:lumOff val="80000"/>
                  </a:schemeClr>
                </a:solidFill>
              </a:rPr>
              <a:t/>
            </a:r>
            <a:br>
              <a:rPr lang="en-US" sz="2400" b="1" i="1" dirty="0" smtClean="0">
                <a:solidFill>
                  <a:schemeClr val="accent1">
                    <a:lumMod val="20000"/>
                    <a:lumOff val="80000"/>
                  </a:schemeClr>
                </a:solidFill>
              </a:rPr>
            </a:br>
            <a:r>
              <a:rPr lang="en-US" sz="1400" b="1" i="1" dirty="0" smtClean="0">
                <a:solidFill>
                  <a:schemeClr val="accent1">
                    <a:lumMod val="20000"/>
                    <a:lumOff val="80000"/>
                  </a:schemeClr>
                </a:solidFill>
              </a:rPr>
              <a:t>The inclusion of information from various experts </a:t>
            </a:r>
            <a:br>
              <a:rPr lang="en-US" sz="1400" b="1" i="1" dirty="0" smtClean="0">
                <a:solidFill>
                  <a:schemeClr val="accent1">
                    <a:lumMod val="20000"/>
                    <a:lumOff val="80000"/>
                  </a:schemeClr>
                </a:solidFill>
              </a:rPr>
            </a:br>
            <a:r>
              <a:rPr lang="en-US" sz="1400" b="1" i="1" dirty="0" smtClean="0">
                <a:solidFill>
                  <a:schemeClr val="accent1">
                    <a:lumMod val="20000"/>
                    <a:lumOff val="80000"/>
                  </a:schemeClr>
                </a:solidFill>
              </a:rPr>
              <a:t>does not imply their support </a:t>
            </a:r>
            <a:br>
              <a:rPr lang="en-US" sz="1400" b="1" i="1" dirty="0" smtClean="0">
                <a:solidFill>
                  <a:schemeClr val="accent1">
                    <a:lumMod val="20000"/>
                    <a:lumOff val="80000"/>
                  </a:schemeClr>
                </a:solidFill>
              </a:rPr>
            </a:br>
            <a:r>
              <a:rPr lang="en-US" sz="1400" b="1" i="1" dirty="0" smtClean="0">
                <a:solidFill>
                  <a:schemeClr val="accent1">
                    <a:lumMod val="20000"/>
                    <a:lumOff val="80000"/>
                  </a:schemeClr>
                </a:solidFill>
              </a:rPr>
              <a:t>for the CRANES recommendations.</a:t>
            </a:r>
            <a:r>
              <a:rPr lang="en-US" sz="2000" b="1" i="1" dirty="0" smtClean="0">
                <a:solidFill>
                  <a:schemeClr val="accent1">
                    <a:lumMod val="20000"/>
                    <a:lumOff val="80000"/>
                  </a:schemeClr>
                </a:solidFill>
              </a:rPr>
              <a:t/>
            </a:r>
            <a:br>
              <a:rPr lang="en-US" sz="2000" b="1" i="1" dirty="0" smtClean="0">
                <a:solidFill>
                  <a:schemeClr val="accent1">
                    <a:lumMod val="20000"/>
                    <a:lumOff val="80000"/>
                  </a:schemeClr>
                </a:solidFill>
              </a:rPr>
            </a:br>
            <a:r>
              <a:rPr lang="en-US" sz="2200" b="1" i="1" dirty="0" smtClean="0">
                <a:solidFill>
                  <a:schemeClr val="accent1">
                    <a:lumMod val="20000"/>
                    <a:lumOff val="80000"/>
                  </a:schemeClr>
                </a:solidFill>
              </a:rPr>
              <a:t/>
            </a:r>
            <a:br>
              <a:rPr lang="en-US" sz="2200" b="1" i="1" dirty="0" smtClean="0">
                <a:solidFill>
                  <a:schemeClr val="accent1">
                    <a:lumMod val="20000"/>
                    <a:lumOff val="80000"/>
                  </a:schemeClr>
                </a:solidFill>
              </a:rPr>
            </a:br>
            <a:endParaRPr lang="en-US" sz="2200" b="1" i="1" dirty="0">
              <a:solidFill>
                <a:schemeClr val="accent1">
                  <a:lumMod val="20000"/>
                  <a:lumOff val="8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chemeClr val="tx2">
                    <a:lumMod val="75000"/>
                  </a:schemeClr>
                </a:solidFill>
              </a:rPr>
              <a:t>The Mill Race at Tenney Park, 1910</a:t>
            </a:r>
            <a:endParaRPr lang="en-US" sz="2400" b="1" dirty="0">
              <a:solidFill>
                <a:schemeClr val="tx2">
                  <a:lumMod val="75000"/>
                </a:schemeClr>
              </a:solidFill>
            </a:endParaRPr>
          </a:p>
        </p:txBody>
      </p:sp>
      <p:sp>
        <p:nvSpPr>
          <p:cNvPr id="5" name="Rectangle 4"/>
          <p:cNvSpPr/>
          <p:nvPr/>
        </p:nvSpPr>
        <p:spPr>
          <a:xfrm>
            <a:off x="2333068" y="5789023"/>
            <a:ext cx="4609839" cy="369332"/>
          </a:xfrm>
          <a:prstGeom prst="rect">
            <a:avLst/>
          </a:prstGeom>
        </p:spPr>
        <p:txBody>
          <a:bodyPr wrap="square">
            <a:spAutoFit/>
          </a:bodyPr>
          <a:lstStyle/>
          <a:p>
            <a:r>
              <a:rPr lang="en-US" dirty="0" smtClean="0">
                <a:solidFill>
                  <a:srgbClr val="000000"/>
                </a:solidFill>
                <a:latin typeface="Lucida Grande"/>
                <a:ea typeface="Lucida Grande"/>
                <a:cs typeface="Lucida Grande"/>
              </a:rPr>
              <a:t>Photo: Wisconsin Historical Society</a:t>
            </a:r>
            <a:endParaRPr lang="en-US" dirty="0"/>
          </a:p>
        </p:txBody>
      </p:sp>
      <p:pic>
        <p:nvPicPr>
          <p:cNvPr id="8" name="Picture 7" descr="1017000147-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81763" y="1048546"/>
            <a:ext cx="8050611" cy="44600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7983415" cy="635034"/>
          </a:xfrm>
        </p:spPr>
        <p:txBody>
          <a:bodyPr>
            <a:noAutofit/>
          </a:bodyPr>
          <a:lstStyle/>
          <a:p>
            <a:r>
              <a:rPr lang="en-US" sz="2400" b="1" dirty="0" smtClean="0">
                <a:solidFill>
                  <a:schemeClr val="tx2">
                    <a:lumMod val="75000"/>
                  </a:schemeClr>
                </a:solidFill>
              </a:rPr>
              <a:t>Locks and spillway at Tenney Park, 1909</a:t>
            </a:r>
            <a:endParaRPr lang="en-US" sz="2400" dirty="0">
              <a:solidFill>
                <a:schemeClr val="tx2">
                  <a:lumMod val="75000"/>
                </a:schemeClr>
              </a:solidFill>
            </a:endParaRPr>
          </a:p>
        </p:txBody>
      </p:sp>
      <p:sp>
        <p:nvSpPr>
          <p:cNvPr id="9" name="TextBox 8"/>
          <p:cNvSpPr txBox="1"/>
          <p:nvPr/>
        </p:nvSpPr>
        <p:spPr>
          <a:xfrm>
            <a:off x="4999860" y="6611779"/>
            <a:ext cx="4144140" cy="246221"/>
          </a:xfrm>
          <a:prstGeom prst="rect">
            <a:avLst/>
          </a:prstGeom>
          <a:noFill/>
        </p:spPr>
        <p:txBody>
          <a:bodyPr wrap="square" rtlCol="0">
            <a:spAutoFit/>
          </a:bodyPr>
          <a:lstStyle/>
          <a:p>
            <a:pPr algn="r"/>
            <a:r>
              <a:rPr lang="en-US" sz="1000" dirty="0" smtClean="0"/>
              <a:t>Postcard: Wisconsin Historical Society</a:t>
            </a:r>
            <a:endParaRPr lang="en-US" sz="1000" dirty="0"/>
          </a:p>
        </p:txBody>
      </p:sp>
      <p:pic>
        <p:nvPicPr>
          <p:cNvPr id="7" name="Content Placeholder 6" descr="Spillway at Tenney Park 1909-1-TN.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49420" y="821732"/>
            <a:ext cx="8837155" cy="5821971"/>
          </a:xfr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680" y="202764"/>
            <a:ext cx="8970320" cy="1681989"/>
          </a:xfrm>
        </p:spPr>
        <p:txBody>
          <a:bodyPr>
            <a:noAutofit/>
          </a:bodyPr>
          <a:lstStyle/>
          <a:p>
            <a:r>
              <a:rPr lang="en-US" sz="2200" b="1" dirty="0" smtClean="0">
                <a:solidFill>
                  <a:schemeClr val="tx2">
                    <a:lumMod val="75000"/>
                  </a:schemeClr>
                </a:solidFill>
              </a:rPr>
              <a:t>In the 20</a:t>
            </a:r>
            <a:r>
              <a:rPr lang="en-US" sz="2200" b="1" baseline="30000" dirty="0" smtClean="0">
                <a:solidFill>
                  <a:schemeClr val="tx2">
                    <a:lumMod val="75000"/>
                  </a:schemeClr>
                </a:solidFill>
              </a:rPr>
              <a:t>th</a:t>
            </a:r>
            <a:r>
              <a:rPr lang="en-US" sz="2200" b="1" dirty="0" smtClean="0">
                <a:solidFill>
                  <a:schemeClr val="tx2">
                    <a:lumMod val="75000"/>
                  </a:schemeClr>
                </a:solidFill>
              </a:rPr>
              <a:t> century, the dam was again raised, </a:t>
            </a:r>
            <a:br>
              <a:rPr lang="en-US" sz="2200" b="1" dirty="0" smtClean="0">
                <a:solidFill>
                  <a:schemeClr val="tx2">
                    <a:lumMod val="75000"/>
                  </a:schemeClr>
                </a:solidFill>
              </a:rPr>
            </a:br>
            <a:r>
              <a:rPr lang="en-US" sz="2200" b="1" dirty="0" smtClean="0">
                <a:solidFill>
                  <a:schemeClr val="tx2">
                    <a:lumMod val="75000"/>
                  </a:schemeClr>
                </a:solidFill>
              </a:rPr>
              <a:t>despite flooding and renewed  civic opposition. </a:t>
            </a:r>
            <a:br>
              <a:rPr lang="en-US" sz="2200" b="1" dirty="0" smtClean="0">
                <a:solidFill>
                  <a:schemeClr val="tx2">
                    <a:lumMod val="75000"/>
                  </a:schemeClr>
                </a:solidFill>
              </a:rPr>
            </a:br>
            <a:r>
              <a:rPr lang="en-US" sz="2200" b="1" dirty="0" smtClean="0">
                <a:solidFill>
                  <a:schemeClr val="tx2">
                    <a:lumMod val="75000"/>
                  </a:schemeClr>
                </a:solidFill>
              </a:rPr>
              <a:t>The current lock was built in 1959 and “maintains a water level five feet above Lake Mendota” according to this Dane County Historical Society plaque, 1967)</a:t>
            </a:r>
            <a:r>
              <a:rPr lang="en-US" sz="2400" b="1" dirty="0" smtClean="0">
                <a:solidFill>
                  <a:schemeClr val="tx2">
                    <a:lumMod val="75000"/>
                  </a:schemeClr>
                </a:solidFill>
              </a:rPr>
              <a:t/>
            </a:r>
            <a:br>
              <a:rPr lang="en-US" sz="2400" b="1" dirty="0" smtClean="0">
                <a:solidFill>
                  <a:schemeClr val="tx2">
                    <a:lumMod val="75000"/>
                  </a:schemeClr>
                </a:solidFill>
              </a:rPr>
            </a:br>
            <a:r>
              <a:rPr lang="en-US" sz="2400" b="1" i="1" dirty="0" smtClean="0">
                <a:solidFill>
                  <a:schemeClr val="tx2">
                    <a:lumMod val="75000"/>
                  </a:schemeClr>
                </a:solidFill>
              </a:rPr>
              <a:t> </a:t>
            </a:r>
            <a:endParaRPr lang="en-US" sz="2400" b="1" i="1" dirty="0">
              <a:solidFill>
                <a:schemeClr val="tx2">
                  <a:lumMod val="75000"/>
                </a:schemeClr>
              </a:solidFill>
            </a:endParaRPr>
          </a:p>
        </p:txBody>
      </p:sp>
      <p:pic>
        <p:nvPicPr>
          <p:cNvPr id="4" name="Content Placeholder 3" descr="Tenney Park Lock plaqu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804614" y="1884753"/>
            <a:ext cx="7668067" cy="4808432"/>
          </a:xfr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393980" cy="3980601"/>
          </a:xfrm>
        </p:spPr>
        <p:txBody>
          <a:bodyPr>
            <a:noAutofit/>
          </a:bodyPr>
          <a:lstStyle/>
          <a:p>
            <a:pPr algn="r"/>
            <a:r>
              <a:rPr lang="en-US" sz="2400" b="1" dirty="0" smtClean="0">
                <a:solidFill>
                  <a:schemeClr val="tx2">
                    <a:lumMod val="75000"/>
                  </a:schemeClr>
                </a:solidFill>
              </a:rPr>
              <a:t>Ever since the first dam was built in 1849, high water has caused damage to lake shore properties and civic infrastructure.</a:t>
            </a:r>
            <a:br>
              <a:rPr lang="en-US" sz="2400" b="1" dirty="0" smtClean="0">
                <a:solidFill>
                  <a:schemeClr val="tx2">
                    <a:lumMod val="75000"/>
                  </a:schemeClr>
                </a:solidFill>
              </a:rPr>
            </a:br>
            <a:r>
              <a:rPr lang="en-US" sz="2400" b="1" dirty="0" smtClean="0">
                <a:solidFill>
                  <a:schemeClr val="tx2">
                    <a:lumMod val="75000"/>
                  </a:schemeClr>
                </a:solidFill>
              </a:rPr>
              <a:t> </a:t>
            </a:r>
            <a:br>
              <a:rPr lang="en-US" sz="2400" b="1" dirty="0" smtClean="0">
                <a:solidFill>
                  <a:schemeClr val="tx2">
                    <a:lumMod val="75000"/>
                  </a:schemeClr>
                </a:solidFill>
              </a:rPr>
            </a:br>
            <a:r>
              <a:rPr lang="en-US" sz="2400" b="1" dirty="0" smtClean="0">
                <a:solidFill>
                  <a:schemeClr val="tx2">
                    <a:lumMod val="75000"/>
                  </a:schemeClr>
                </a:solidFill>
              </a:rPr>
              <a:t>It still does today.</a:t>
            </a:r>
            <a:br>
              <a:rPr lang="en-US" sz="2400" b="1" dirty="0" smtClean="0">
                <a:solidFill>
                  <a:schemeClr val="tx2">
                    <a:lumMod val="75000"/>
                  </a:schemeClr>
                </a:solidFill>
              </a:rPr>
            </a:br>
            <a:r>
              <a:rPr lang="en-US" sz="2400" b="1" i="1" dirty="0" smtClean="0">
                <a:solidFill>
                  <a:schemeClr val="tx2">
                    <a:lumMod val="75000"/>
                  </a:schemeClr>
                </a:solidFill>
              </a:rPr>
              <a:t> </a:t>
            </a:r>
            <a:endParaRPr lang="en-US" sz="2400" b="1" i="1" dirty="0">
              <a:solidFill>
                <a:schemeClr val="tx2">
                  <a:lumMod val="75000"/>
                </a:schemeClr>
              </a:solidFill>
            </a:endParaRPr>
          </a:p>
        </p:txBody>
      </p:sp>
      <p:pic>
        <p:nvPicPr>
          <p:cNvPr id="8" name="Content Placeholder 7" descr="Hi Water Damage 1653 Sherman Ave 27 APR 1950-0507006089-m.jpg"/>
          <p:cNvPicPr>
            <a:picLocks noGrp="1" noChangeAspect="1"/>
          </p:cNvPicPr>
          <p:nvPr>
            <p:ph idx="1"/>
          </p:nvPr>
        </p:nvPicPr>
        <p:blipFill>
          <a:blip r:embed="rId2" cstate="screen">
            <a:extLst>
              <a:ext uri="{28A0092B-C50C-407E-A947-70E740481C1C}">
                <a14:useLocalDpi xmlns:a14="http://schemas.microsoft.com/office/drawing/2010/main"/>
              </a:ext>
            </a:extLst>
          </a:blip>
          <a:srcRect l="-385" r="-226"/>
          <a:stretch>
            <a:fillRect/>
          </a:stretch>
        </p:blipFill>
        <p:spPr>
          <a:xfrm>
            <a:off x="3650129" y="0"/>
            <a:ext cx="5493871" cy="6211668"/>
          </a:xfrm>
        </p:spPr>
      </p:pic>
      <p:sp>
        <p:nvSpPr>
          <p:cNvPr id="9" name="TextBox 8"/>
          <p:cNvSpPr txBox="1"/>
          <p:nvPr/>
        </p:nvSpPr>
        <p:spPr>
          <a:xfrm>
            <a:off x="1196065" y="6211668"/>
            <a:ext cx="7947935" cy="400110"/>
          </a:xfrm>
          <a:prstGeom prst="rect">
            <a:avLst/>
          </a:prstGeom>
          <a:noFill/>
        </p:spPr>
        <p:txBody>
          <a:bodyPr wrap="square" rtlCol="0">
            <a:spAutoFit/>
          </a:bodyPr>
          <a:lstStyle/>
          <a:p>
            <a:pPr algn="r"/>
            <a:r>
              <a:rPr lang="en-US" sz="1000" dirty="0" smtClean="0">
                <a:solidFill>
                  <a:srgbClr val="000000"/>
                </a:solidFill>
                <a:latin typeface="Lucida Grande"/>
                <a:ea typeface="Lucida Grande"/>
                <a:cs typeface="Lucida Grande"/>
              </a:rPr>
              <a:t>High Water Damage, 1653 Sherman Ave, 27 APR 1950</a:t>
            </a:r>
          </a:p>
          <a:p>
            <a:pPr algn="r"/>
            <a:r>
              <a:rPr lang="en-US" sz="1000" dirty="0" smtClean="0"/>
              <a:t>Photo: Wisconsin Historical Society</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11325"/>
          </a:xfrm>
          <a:solidFill>
            <a:schemeClr val="bg1"/>
          </a:solidFill>
        </p:spPr>
        <p:txBody>
          <a:bodyPr>
            <a:noAutofit/>
          </a:bodyPr>
          <a:lstStyle/>
          <a:p>
            <a:r>
              <a:rPr lang="en-US" sz="1800" b="1" dirty="0" smtClean="0">
                <a:solidFill>
                  <a:schemeClr val="tx2">
                    <a:lumMod val="75000"/>
                  </a:schemeClr>
                </a:solidFill>
              </a:rPr>
              <a:t>Unnaturally high lake levels,  </a:t>
            </a:r>
            <a:br>
              <a:rPr lang="en-US" sz="1800" b="1" dirty="0" smtClean="0">
                <a:solidFill>
                  <a:schemeClr val="tx2">
                    <a:lumMod val="75000"/>
                  </a:schemeClr>
                </a:solidFill>
              </a:rPr>
            </a:br>
            <a:r>
              <a:rPr lang="en-US" sz="1800" b="1" dirty="0" smtClean="0">
                <a:solidFill>
                  <a:schemeClr val="tx2">
                    <a:lumMod val="75000"/>
                  </a:schemeClr>
                </a:solidFill>
              </a:rPr>
              <a:t>as well as dredging of what is now called “Cherokee Lake,” </a:t>
            </a:r>
            <a:br>
              <a:rPr lang="en-US" sz="1800" b="1" dirty="0" smtClean="0">
                <a:solidFill>
                  <a:schemeClr val="tx2">
                    <a:lumMod val="75000"/>
                  </a:schemeClr>
                </a:solidFill>
              </a:rPr>
            </a:br>
            <a:r>
              <a:rPr lang="en-US" sz="1800" b="1" dirty="0" smtClean="0">
                <a:solidFill>
                  <a:schemeClr val="tx2">
                    <a:lumMod val="75000"/>
                  </a:schemeClr>
                </a:solidFill>
              </a:rPr>
              <a:t>have contributed to marsh loss indicated by the light blue and brown areas of this map, about a square mile of high quality marsh. </a:t>
            </a:r>
            <a:r>
              <a:rPr lang="en-US" sz="1800" b="1" i="1" dirty="0" smtClean="0">
                <a:solidFill>
                  <a:schemeClr val="tx2">
                    <a:lumMod val="75000"/>
                  </a:schemeClr>
                </a:solidFill>
              </a:rPr>
              <a:t/>
            </a:r>
            <a:br>
              <a:rPr lang="en-US" sz="1800" b="1" i="1" dirty="0" smtClean="0">
                <a:solidFill>
                  <a:schemeClr val="tx2">
                    <a:lumMod val="75000"/>
                  </a:schemeClr>
                </a:solidFill>
              </a:rPr>
            </a:br>
            <a:r>
              <a:rPr lang="en-US" sz="1800" b="1" i="1" dirty="0" smtClean="0">
                <a:solidFill>
                  <a:schemeClr val="tx2">
                    <a:lumMod val="75000"/>
                  </a:schemeClr>
                </a:solidFill>
              </a:rPr>
              <a:t/>
            </a:r>
            <a:br>
              <a:rPr lang="en-US" sz="1800" b="1" i="1" dirty="0" smtClean="0">
                <a:solidFill>
                  <a:schemeClr val="tx2">
                    <a:lumMod val="75000"/>
                  </a:schemeClr>
                </a:solidFill>
              </a:rPr>
            </a:br>
            <a:r>
              <a:rPr lang="en-US" sz="1800" b="1" i="1" u="sng" dirty="0" smtClean="0">
                <a:solidFill>
                  <a:schemeClr val="tx2">
                    <a:lumMod val="75000"/>
                  </a:schemeClr>
                </a:solidFill>
              </a:rPr>
              <a:t>The destruction continues to this day, on our watch.</a:t>
            </a:r>
            <a:r>
              <a:rPr lang="en-US" sz="1800" b="1" dirty="0" smtClean="0">
                <a:solidFill>
                  <a:schemeClr val="tx2">
                    <a:lumMod val="50000"/>
                  </a:schemeClr>
                </a:solidFill>
              </a:rPr>
              <a:t/>
            </a:r>
            <a:br>
              <a:rPr lang="en-US" sz="1800" b="1" dirty="0" smtClean="0">
                <a:solidFill>
                  <a:schemeClr val="tx2">
                    <a:lumMod val="50000"/>
                  </a:schemeClr>
                </a:solidFill>
              </a:rPr>
            </a:br>
            <a:endParaRPr lang="en-US" sz="1800" b="1" dirty="0">
              <a:solidFill>
                <a:schemeClr val="tx2">
                  <a:lumMod val="50000"/>
                </a:schemeClr>
              </a:solidFill>
            </a:endParaRPr>
          </a:p>
        </p:txBody>
      </p:sp>
      <p:pic>
        <p:nvPicPr>
          <p:cNvPr id="10" name="Picture 9"/>
          <p:cNvPicPr/>
          <p:nvPr/>
        </p:nvPicPr>
        <p:blipFill>
          <a:blip r:embed="rId2"/>
          <a:srcRect/>
          <a:stretch>
            <a:fillRect/>
          </a:stretch>
        </p:blipFill>
        <p:spPr bwMode="auto">
          <a:xfrm>
            <a:off x="359215" y="1731009"/>
            <a:ext cx="8492919" cy="4793725"/>
          </a:xfrm>
          <a:prstGeom prst="rect">
            <a:avLst/>
          </a:prstGeom>
          <a:solidFill>
            <a:schemeClr val="bg1"/>
          </a:solidFill>
          <a:ln w="9525">
            <a:noFill/>
            <a:miter lim="800000"/>
            <a:headEnd/>
            <a:tailEnd/>
          </a:ln>
        </p:spPr>
      </p:pic>
      <p:sp>
        <p:nvSpPr>
          <p:cNvPr id="5" name="TextBox 4"/>
          <p:cNvSpPr txBox="1"/>
          <p:nvPr/>
        </p:nvSpPr>
        <p:spPr>
          <a:xfrm>
            <a:off x="5467496" y="6524734"/>
            <a:ext cx="3676504" cy="276999"/>
          </a:xfrm>
          <a:prstGeom prst="rect">
            <a:avLst/>
          </a:prstGeom>
          <a:solidFill>
            <a:schemeClr val="bg1"/>
          </a:solidFill>
        </p:spPr>
        <p:txBody>
          <a:bodyPr wrap="square" rtlCol="0">
            <a:spAutoFit/>
          </a:bodyPr>
          <a:lstStyle/>
          <a:p>
            <a:pPr algn="r"/>
            <a:r>
              <a:rPr lang="en-US" sz="1200" b="1" dirty="0" smtClean="0">
                <a:solidFill>
                  <a:schemeClr val="tx2">
                    <a:lumMod val="50000"/>
                  </a:schemeClr>
                </a:solidFill>
              </a:rPr>
              <a:t>MAP CREDIT: Russ Hefty, City of Madison Parks</a:t>
            </a:r>
            <a:endParaRPr lang="en-US" sz="1200" dirty="0"/>
          </a:p>
        </p:txBody>
      </p:sp>
      <p:sp>
        <p:nvSpPr>
          <p:cNvPr id="6" name="TextBox 5"/>
          <p:cNvSpPr txBox="1"/>
          <p:nvPr/>
        </p:nvSpPr>
        <p:spPr>
          <a:xfrm>
            <a:off x="4013008" y="2059668"/>
            <a:ext cx="1454488" cy="307777"/>
          </a:xfrm>
          <a:prstGeom prst="rect">
            <a:avLst/>
          </a:prstGeom>
          <a:solidFill>
            <a:schemeClr val="bg1"/>
          </a:solidFill>
        </p:spPr>
        <p:txBody>
          <a:bodyPr wrap="square" rtlCol="0">
            <a:spAutoFit/>
          </a:bodyPr>
          <a:lstStyle/>
          <a:p>
            <a:r>
              <a:rPr lang="en-US" sz="1400" b="1" dirty="0" smtClean="0"/>
              <a:t>1937</a:t>
            </a:r>
            <a:endParaRPr lang="en-US" sz="1400" b="1"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4580818" cy="6858001"/>
          </a:xfrm>
        </p:spPr>
        <p:txBody>
          <a:bodyPr>
            <a:noAutofit/>
          </a:bodyPr>
          <a:lstStyle/>
          <a:p>
            <a:pPr algn="r">
              <a:spcAft>
                <a:spcPts val="1200"/>
              </a:spcAft>
            </a:pPr>
            <a:r>
              <a:rPr lang="en-US" sz="2400" b="1" i="1" dirty="0" smtClean="0">
                <a:solidFill>
                  <a:schemeClr val="tx2">
                    <a:lumMod val="75000"/>
                  </a:schemeClr>
                </a:solidFill>
              </a:rPr>
              <a:t/>
            </a:r>
            <a:br>
              <a:rPr lang="en-US" sz="2400" b="1" i="1" dirty="0" smtClean="0">
                <a:solidFill>
                  <a:schemeClr val="tx2">
                    <a:lumMod val="75000"/>
                  </a:schemeClr>
                </a:solidFill>
              </a:rPr>
            </a:br>
            <a:r>
              <a:rPr lang="en-US" sz="2400" b="1" i="1" dirty="0" smtClean="0">
                <a:solidFill>
                  <a:schemeClr val="tx2">
                    <a:lumMod val="75000"/>
                  </a:schemeClr>
                </a:solidFill>
              </a:rPr>
              <a:t/>
            </a:r>
            <a:br>
              <a:rPr lang="en-US" sz="2400" b="1" i="1" dirty="0" smtClean="0">
                <a:solidFill>
                  <a:schemeClr val="tx2">
                    <a:lumMod val="75000"/>
                  </a:schemeClr>
                </a:solidFill>
              </a:rPr>
            </a:br>
            <a:r>
              <a:rPr lang="en-US" sz="2000" b="1" i="1" dirty="0" smtClean="0">
                <a:solidFill>
                  <a:schemeClr val="tx2">
                    <a:lumMod val="75000"/>
                  </a:schemeClr>
                </a:solidFill>
              </a:rPr>
              <a:t>This costly devastation persists despite broad support,</a:t>
            </a:r>
            <a:br>
              <a:rPr lang="en-US" sz="2000" b="1" i="1" dirty="0" smtClean="0">
                <a:solidFill>
                  <a:schemeClr val="tx2">
                    <a:lumMod val="75000"/>
                  </a:schemeClr>
                </a:solidFill>
              </a:rPr>
            </a:br>
            <a:r>
              <a:rPr lang="en-US" sz="2000" b="1" i="1" dirty="0" smtClean="0">
                <a:solidFill>
                  <a:schemeClr val="tx2">
                    <a:lumMod val="75000"/>
                  </a:schemeClr>
                </a:solidFill>
              </a:rPr>
              <a:t> for protecting our remaining wetlands and the uplands </a:t>
            </a:r>
            <a:br>
              <a:rPr lang="en-US" sz="2000" b="1" i="1" dirty="0" smtClean="0">
                <a:solidFill>
                  <a:schemeClr val="tx2">
                    <a:lumMod val="75000"/>
                  </a:schemeClr>
                </a:solidFill>
              </a:rPr>
            </a:br>
            <a:r>
              <a:rPr lang="en-US" sz="2000" b="1" i="1" dirty="0" smtClean="0">
                <a:solidFill>
                  <a:schemeClr val="tx2">
                    <a:lumMod val="75000"/>
                  </a:schemeClr>
                </a:solidFill>
              </a:rPr>
              <a:t>that make them resilient </a:t>
            </a:r>
            <a:br>
              <a:rPr lang="en-US" sz="2000" b="1" i="1" dirty="0" smtClean="0">
                <a:solidFill>
                  <a:schemeClr val="tx2">
                    <a:lumMod val="75000"/>
                  </a:schemeClr>
                </a:solidFill>
              </a:rPr>
            </a:br>
            <a:r>
              <a:rPr lang="en-US" sz="2000" b="1" i="1" dirty="0" smtClean="0">
                <a:solidFill>
                  <a:schemeClr val="tx2">
                    <a:lumMod val="75000"/>
                  </a:schemeClr>
                </a:solidFill>
              </a:rPr>
              <a:t>and ecologically sustainable. </a:t>
            </a:r>
            <a:br>
              <a:rPr lang="en-US" sz="2000" b="1" i="1" dirty="0" smtClean="0">
                <a:solidFill>
                  <a:schemeClr val="tx2">
                    <a:lumMod val="75000"/>
                  </a:schemeClr>
                </a:solidFill>
              </a:rPr>
            </a:br>
            <a:r>
              <a:rPr lang="en-US" sz="2000" b="1" i="1" dirty="0" smtClean="0">
                <a:solidFill>
                  <a:schemeClr val="tx2">
                    <a:lumMod val="75000"/>
                  </a:schemeClr>
                </a:solidFill>
              </a:rPr>
              <a:t/>
            </a:r>
            <a:br>
              <a:rPr lang="en-US" sz="2000" b="1" i="1" dirty="0" smtClean="0">
                <a:solidFill>
                  <a:schemeClr val="tx2">
                    <a:lumMod val="75000"/>
                  </a:schemeClr>
                </a:solidFill>
              </a:rPr>
            </a:br>
            <a:r>
              <a:rPr lang="en-US" sz="2000" b="1" i="1" dirty="0" smtClean="0">
                <a:solidFill>
                  <a:schemeClr val="tx2">
                    <a:lumMod val="75000"/>
                  </a:schemeClr>
                </a:solidFill>
              </a:rPr>
              <a:t/>
            </a:r>
            <a:br>
              <a:rPr lang="en-US" sz="2000" b="1" i="1" dirty="0" smtClean="0">
                <a:solidFill>
                  <a:schemeClr val="tx2">
                    <a:lumMod val="75000"/>
                  </a:schemeClr>
                </a:solidFill>
              </a:rPr>
            </a:br>
            <a:r>
              <a:rPr lang="en-US" sz="2000" b="1" i="1" dirty="0" smtClean="0">
                <a:solidFill>
                  <a:schemeClr val="tx2">
                    <a:lumMod val="75000"/>
                  </a:schemeClr>
                </a:solidFill>
              </a:rPr>
              <a:t>…from Dane County citizens, </a:t>
            </a:r>
            <a:br>
              <a:rPr lang="en-US" sz="2000" b="1" i="1" dirty="0" smtClean="0">
                <a:solidFill>
                  <a:schemeClr val="tx2">
                    <a:lumMod val="75000"/>
                  </a:schemeClr>
                </a:solidFill>
              </a:rPr>
            </a:br>
            <a:r>
              <a:rPr lang="en-US" sz="2000" b="1" i="1" dirty="0" smtClean="0">
                <a:solidFill>
                  <a:schemeClr val="tx2">
                    <a:lumMod val="75000"/>
                  </a:schemeClr>
                </a:solidFill>
              </a:rPr>
              <a:t>and elected local, county </a:t>
            </a:r>
            <a:br>
              <a:rPr lang="en-US" sz="2000" b="1" i="1" dirty="0" smtClean="0">
                <a:solidFill>
                  <a:schemeClr val="tx2">
                    <a:lumMod val="75000"/>
                  </a:schemeClr>
                </a:solidFill>
              </a:rPr>
            </a:br>
            <a:r>
              <a:rPr lang="en-US" sz="2000" b="1" i="1" dirty="0" smtClean="0">
                <a:solidFill>
                  <a:schemeClr val="tx2">
                    <a:lumMod val="75000"/>
                  </a:schemeClr>
                </a:solidFill>
              </a:rPr>
              <a:t>and state officials.</a:t>
            </a:r>
            <a:r>
              <a:rPr lang="en-US" sz="2400" b="1" i="1" dirty="0" smtClean="0">
                <a:solidFill>
                  <a:schemeClr val="tx2">
                    <a:lumMod val="75000"/>
                  </a:schemeClr>
                </a:solidFill>
              </a:rPr>
              <a:t/>
            </a:r>
            <a:br>
              <a:rPr lang="en-US" sz="2400" b="1" i="1" dirty="0" smtClean="0">
                <a:solidFill>
                  <a:schemeClr val="tx2">
                    <a:lumMod val="75000"/>
                  </a:schemeClr>
                </a:solidFill>
              </a:rPr>
            </a:br>
            <a:r>
              <a:rPr lang="en-US" sz="2400" b="1" i="1" dirty="0" smtClean="0">
                <a:solidFill>
                  <a:schemeClr val="tx2">
                    <a:lumMod val="75000"/>
                  </a:schemeClr>
                </a:solidFill>
              </a:rPr>
              <a:t/>
            </a:r>
            <a:br>
              <a:rPr lang="en-US" sz="2400" b="1" i="1" dirty="0" smtClean="0">
                <a:solidFill>
                  <a:schemeClr val="tx2">
                    <a:lumMod val="75000"/>
                  </a:schemeClr>
                </a:solidFill>
              </a:rPr>
            </a:br>
            <a:r>
              <a:rPr lang="en-US" sz="2400" b="1" i="1" dirty="0" smtClean="0">
                <a:solidFill>
                  <a:schemeClr val="tx2">
                    <a:lumMod val="75000"/>
                  </a:schemeClr>
                </a:solidFill>
              </a:rPr>
              <a:t/>
            </a:r>
            <a:br>
              <a:rPr lang="en-US" sz="2400" b="1" i="1" dirty="0" smtClean="0">
                <a:solidFill>
                  <a:schemeClr val="tx2">
                    <a:lumMod val="75000"/>
                  </a:schemeClr>
                </a:solidFill>
              </a:rPr>
            </a:br>
            <a:r>
              <a:rPr lang="en-US" sz="2400" b="1" i="1" dirty="0" smtClean="0">
                <a:solidFill>
                  <a:schemeClr val="tx2">
                    <a:lumMod val="75000"/>
                  </a:schemeClr>
                </a:solidFill>
              </a:rPr>
              <a:t/>
            </a:r>
            <a:br>
              <a:rPr lang="en-US" sz="2400" b="1" i="1" dirty="0" smtClean="0">
                <a:solidFill>
                  <a:schemeClr val="tx2">
                    <a:lumMod val="75000"/>
                  </a:schemeClr>
                </a:solidFill>
              </a:rPr>
            </a:br>
            <a:r>
              <a:rPr lang="en-US" sz="2400" b="1" i="1" dirty="0" smtClean="0">
                <a:solidFill>
                  <a:schemeClr val="tx2">
                    <a:lumMod val="75000"/>
                  </a:schemeClr>
                </a:solidFill>
              </a:rPr>
              <a:t/>
            </a:r>
            <a:br>
              <a:rPr lang="en-US" sz="2400" b="1" i="1" dirty="0" smtClean="0">
                <a:solidFill>
                  <a:schemeClr val="tx2">
                    <a:lumMod val="75000"/>
                  </a:schemeClr>
                </a:solidFill>
              </a:rPr>
            </a:br>
            <a:r>
              <a:rPr lang="en-US" sz="2400" b="1" i="1" dirty="0" smtClean="0">
                <a:solidFill>
                  <a:schemeClr val="tx2">
                    <a:lumMod val="75000"/>
                  </a:schemeClr>
                </a:solidFill>
              </a:rPr>
              <a:t/>
            </a:r>
            <a:br>
              <a:rPr lang="en-US" sz="2400" b="1" i="1" dirty="0" smtClean="0">
                <a:solidFill>
                  <a:schemeClr val="tx2">
                    <a:lumMod val="75000"/>
                  </a:schemeClr>
                </a:solidFill>
              </a:rPr>
            </a:br>
            <a:r>
              <a:rPr lang="en-US" sz="900" b="1" i="1" dirty="0" smtClean="0">
                <a:solidFill>
                  <a:schemeClr val="tx2">
                    <a:lumMod val="75000"/>
                  </a:schemeClr>
                </a:solidFill>
              </a:rPr>
              <a:t>AT RIGHT:</a:t>
            </a:r>
            <a:br>
              <a:rPr lang="en-US" sz="900" b="1" i="1" dirty="0" smtClean="0">
                <a:solidFill>
                  <a:schemeClr val="tx2">
                    <a:lumMod val="75000"/>
                  </a:schemeClr>
                </a:solidFill>
              </a:rPr>
            </a:br>
            <a:r>
              <a:rPr lang="en-US" sz="900" b="1" i="1" dirty="0" smtClean="0">
                <a:solidFill>
                  <a:schemeClr val="tx2">
                    <a:lumMod val="75000"/>
                  </a:schemeClr>
                </a:solidFill>
              </a:rPr>
              <a:t/>
            </a:r>
            <a:br>
              <a:rPr lang="en-US" sz="900" b="1" i="1" dirty="0" smtClean="0">
                <a:solidFill>
                  <a:schemeClr val="tx2">
                    <a:lumMod val="75000"/>
                  </a:schemeClr>
                </a:solidFill>
              </a:rPr>
            </a:br>
            <a:r>
              <a:rPr lang="en-US" sz="900" b="1" i="1" dirty="0" smtClean="0">
                <a:solidFill>
                  <a:schemeClr val="tx2">
                    <a:lumMod val="75000"/>
                  </a:schemeClr>
                </a:solidFill>
              </a:rPr>
              <a:t>18 May 2009 Proclamation on the occasion of the designation of</a:t>
            </a:r>
            <a:br>
              <a:rPr lang="en-US" sz="900" b="1" i="1" dirty="0" smtClean="0">
                <a:solidFill>
                  <a:schemeClr val="tx2">
                    <a:lumMod val="75000"/>
                  </a:schemeClr>
                </a:solidFill>
              </a:rPr>
            </a:br>
            <a:r>
              <a:rPr lang="en-US" sz="900" b="1" i="1" dirty="0" smtClean="0">
                <a:solidFill>
                  <a:schemeClr val="tx2">
                    <a:lumMod val="75000"/>
                  </a:schemeClr>
                </a:solidFill>
              </a:rPr>
              <a:t> Cherokee Marsh environs as a Wisconsin Wetlands Gem.</a:t>
            </a:r>
            <a:br>
              <a:rPr lang="en-US" sz="900" b="1" i="1" dirty="0" smtClean="0">
                <a:solidFill>
                  <a:schemeClr val="tx2">
                    <a:lumMod val="75000"/>
                  </a:schemeClr>
                </a:solidFill>
              </a:rPr>
            </a:br>
            <a:r>
              <a:rPr lang="en-US" sz="900" b="1" i="1" dirty="0" smtClean="0">
                <a:solidFill>
                  <a:schemeClr val="tx2">
                    <a:lumMod val="75000"/>
                  </a:schemeClr>
                </a:solidFill>
              </a:rPr>
              <a:t/>
            </a:r>
            <a:br>
              <a:rPr lang="en-US" sz="900" b="1" i="1" dirty="0" smtClean="0">
                <a:solidFill>
                  <a:schemeClr val="tx2">
                    <a:lumMod val="75000"/>
                  </a:schemeClr>
                </a:solidFill>
              </a:rPr>
            </a:br>
            <a:r>
              <a:rPr lang="en-US" sz="900" b="1" i="1" dirty="0" smtClean="0">
                <a:solidFill>
                  <a:schemeClr val="tx2">
                    <a:lumMod val="75000"/>
                  </a:schemeClr>
                </a:solidFill>
              </a:rPr>
              <a:t>One of 100 such areas statewide so designated by the WI Wetlands Assn.</a:t>
            </a:r>
            <a:r>
              <a:rPr lang="en-US" sz="1800" b="1" i="1" dirty="0" smtClean="0">
                <a:solidFill>
                  <a:schemeClr val="tx2">
                    <a:lumMod val="75000"/>
                  </a:schemeClr>
                </a:solidFill>
              </a:rPr>
              <a:t/>
            </a:r>
            <a:br>
              <a:rPr lang="en-US" sz="1800" b="1" i="1" dirty="0" smtClean="0">
                <a:solidFill>
                  <a:schemeClr val="tx2">
                    <a:lumMod val="75000"/>
                  </a:schemeClr>
                </a:solidFill>
              </a:rPr>
            </a:br>
            <a:endParaRPr lang="en-US" sz="1800" b="1" i="1" dirty="0">
              <a:solidFill>
                <a:schemeClr val="tx2">
                  <a:lumMod val="75000"/>
                </a:schemeClr>
              </a:solidFill>
            </a:endParaRPr>
          </a:p>
        </p:txBody>
      </p:sp>
      <p:pic>
        <p:nvPicPr>
          <p:cNvPr id="4" name="Content Placeholder 3" descr="FOCM-ART09-photobook-Proclamation-v19SEP09.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80819" y="0"/>
            <a:ext cx="4563179" cy="6803567"/>
          </a:xfr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20104"/>
          </a:xfrm>
        </p:spPr>
        <p:txBody>
          <a:bodyPr>
            <a:normAutofit/>
          </a:bodyPr>
          <a:lstStyle/>
          <a:p>
            <a:r>
              <a:rPr lang="en-US" sz="3556" b="1" i="1" dirty="0" smtClean="0">
                <a:solidFill>
                  <a:schemeClr val="tx2">
                    <a:lumMod val="75000"/>
                  </a:schemeClr>
                </a:solidFill>
              </a:rPr>
              <a:t>Now, protection of </a:t>
            </a:r>
            <a:r>
              <a:rPr lang="en-US" sz="3556" b="1" i="1" u="sng" dirty="0" smtClean="0">
                <a:solidFill>
                  <a:schemeClr val="tx2">
                    <a:lumMod val="75000"/>
                  </a:schemeClr>
                </a:solidFill>
              </a:rPr>
              <a:t>only</a:t>
            </a:r>
            <a:r>
              <a:rPr lang="en-US" sz="3556" b="1" i="1" dirty="0" smtClean="0">
                <a:solidFill>
                  <a:schemeClr val="tx2">
                    <a:lumMod val="75000"/>
                  </a:schemeClr>
                </a:solidFill>
              </a:rPr>
              <a:t> that which has survived is no longer enough</a:t>
            </a:r>
            <a:r>
              <a:rPr lang="en-US" b="1" i="1" dirty="0" smtClean="0">
                <a:solidFill>
                  <a:schemeClr val="tx2">
                    <a:lumMod val="75000"/>
                  </a:schemeClr>
                </a:solidFill>
              </a:rPr>
              <a:t>. </a:t>
            </a:r>
            <a:endParaRPr lang="en-US" dirty="0"/>
          </a:p>
        </p:txBody>
      </p:sp>
      <p:sp>
        <p:nvSpPr>
          <p:cNvPr id="3" name="Content Placeholder 2"/>
          <p:cNvSpPr>
            <a:spLocks noGrp="1"/>
          </p:cNvSpPr>
          <p:nvPr>
            <p:ph idx="1"/>
          </p:nvPr>
        </p:nvSpPr>
        <p:spPr>
          <a:xfrm>
            <a:off x="457200" y="1590106"/>
            <a:ext cx="8229600" cy="4536057"/>
          </a:xfrm>
        </p:spPr>
        <p:txBody>
          <a:bodyPr vert="horz">
            <a:normAutofit/>
          </a:bodyPr>
          <a:lstStyle/>
          <a:p>
            <a:pPr>
              <a:spcAft>
                <a:spcPts val="1800"/>
              </a:spcAft>
              <a:buNone/>
            </a:pPr>
            <a:r>
              <a:rPr lang="en-US" sz="2400" b="1" i="1" dirty="0" smtClean="0">
                <a:solidFill>
                  <a:schemeClr val="tx2">
                    <a:lumMod val="75000"/>
                  </a:schemeClr>
                </a:solidFill>
              </a:rPr>
              <a:t>Those who would defend the status quo must consider how the many poor decision and compromises of the past now limit our options going forward.</a:t>
            </a:r>
          </a:p>
          <a:p>
            <a:pPr>
              <a:spcAft>
                <a:spcPts val="1800"/>
              </a:spcAft>
              <a:buNone/>
            </a:pPr>
            <a:r>
              <a:rPr lang="en-US" sz="2400" b="1" i="1" dirty="0" smtClean="0">
                <a:solidFill>
                  <a:schemeClr val="tx2">
                    <a:lumMod val="75000"/>
                  </a:schemeClr>
                </a:solidFill>
              </a:rPr>
              <a:t>Additionally, climate change related precipitation trends are making the destructive forces faster and bigger. </a:t>
            </a:r>
          </a:p>
          <a:p>
            <a:pPr>
              <a:spcAft>
                <a:spcPts val="1800"/>
              </a:spcAft>
              <a:buNone/>
            </a:pPr>
            <a:r>
              <a:rPr lang="en-US" sz="2400" b="1" i="1" dirty="0" smtClean="0">
                <a:solidFill>
                  <a:schemeClr val="tx2">
                    <a:lumMod val="75000"/>
                  </a:schemeClr>
                </a:solidFill>
              </a:rPr>
              <a:t>Restoration of more wetlands is necessary, to replace valuable ecosystem infrastructure.</a:t>
            </a:r>
          </a:p>
          <a:p>
            <a:pPr>
              <a:spcAft>
                <a:spcPts val="1800"/>
              </a:spcAft>
              <a:buNone/>
            </a:pP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93" y="274638"/>
            <a:ext cx="8837155" cy="1806373"/>
          </a:xfrm>
        </p:spPr>
        <p:txBody>
          <a:bodyPr>
            <a:normAutofit/>
          </a:bodyPr>
          <a:lstStyle/>
          <a:p>
            <a:r>
              <a:rPr lang="en-US" sz="2400" b="1" dirty="0" smtClean="0">
                <a:solidFill>
                  <a:schemeClr val="tx2">
                    <a:lumMod val="75000"/>
                  </a:schemeClr>
                </a:solidFill>
              </a:rPr>
              <a:t>The WDNR 1979 Lake Orders are also harming Lake Mendota’s ecology and water quality.</a:t>
            </a:r>
            <a:endParaRPr lang="en-US" sz="2400" b="1" dirty="0">
              <a:solidFill>
                <a:schemeClr val="tx2">
                  <a:lumMod val="75000"/>
                </a:schemeClr>
              </a:solidFill>
            </a:endParaRPr>
          </a:p>
        </p:txBody>
      </p:sp>
      <p:sp>
        <p:nvSpPr>
          <p:cNvPr id="3" name="Content Placeholder 2"/>
          <p:cNvSpPr>
            <a:spLocks noGrp="1"/>
          </p:cNvSpPr>
          <p:nvPr>
            <p:ph idx="1"/>
          </p:nvPr>
        </p:nvSpPr>
        <p:spPr>
          <a:xfrm>
            <a:off x="469607" y="2081011"/>
            <a:ext cx="8111398" cy="3561479"/>
          </a:xfrm>
        </p:spPr>
        <p:txBody>
          <a:bodyPr>
            <a:normAutofit/>
          </a:bodyPr>
          <a:lstStyle/>
          <a:p>
            <a:pPr algn="ctr">
              <a:buNone/>
            </a:pPr>
            <a:r>
              <a:rPr lang="en-US" sz="2000" b="1" i="1" dirty="0" smtClean="0">
                <a:solidFill>
                  <a:schemeClr val="tx2">
                    <a:lumMod val="75000"/>
                  </a:schemeClr>
                </a:solidFill>
              </a:rPr>
              <a:t>Lake Mendota’s target levels under the Orders </a:t>
            </a:r>
          </a:p>
          <a:p>
            <a:pPr algn="ctr">
              <a:buNone/>
            </a:pPr>
            <a:r>
              <a:rPr lang="en-US" sz="2000" b="1" i="1" dirty="0" smtClean="0">
                <a:solidFill>
                  <a:schemeClr val="tx2">
                    <a:lumMod val="75000"/>
                  </a:schemeClr>
                </a:solidFill>
              </a:rPr>
              <a:t>have regularly been exceeded since the 1970s. </a:t>
            </a:r>
          </a:p>
          <a:p>
            <a:pPr algn="ctr">
              <a:buNone/>
            </a:pPr>
            <a:endParaRPr lang="en-US" sz="1000" b="1" dirty="0" smtClean="0">
              <a:solidFill>
                <a:schemeClr val="tx2">
                  <a:lumMod val="75000"/>
                </a:schemeClr>
              </a:solidFill>
            </a:endParaRPr>
          </a:p>
          <a:p>
            <a:pPr algn="ctr">
              <a:buNone/>
            </a:pPr>
            <a:r>
              <a:rPr lang="en-US" sz="2000" b="1" i="1" dirty="0" smtClean="0">
                <a:solidFill>
                  <a:schemeClr val="tx2">
                    <a:lumMod val="75000"/>
                  </a:schemeClr>
                </a:solidFill>
              </a:rPr>
              <a:t>Why? </a:t>
            </a:r>
          </a:p>
          <a:p>
            <a:pPr algn="ctr">
              <a:buNone/>
            </a:pPr>
            <a:endParaRPr lang="en-US" sz="1000" b="1" dirty="0" smtClean="0">
              <a:solidFill>
                <a:schemeClr val="tx2">
                  <a:lumMod val="75000"/>
                </a:schemeClr>
              </a:solidFill>
            </a:endParaRPr>
          </a:p>
          <a:p>
            <a:r>
              <a:rPr lang="en-US" sz="2000" b="1" dirty="0" smtClean="0">
                <a:solidFill>
                  <a:schemeClr val="tx2">
                    <a:lumMod val="75000"/>
                  </a:schemeClr>
                </a:solidFill>
              </a:rPr>
              <a:t>Inherent outcome of the Orders’ downstream requirements?</a:t>
            </a:r>
          </a:p>
          <a:p>
            <a:pPr>
              <a:buNone/>
            </a:pPr>
            <a:endParaRPr lang="en-US" sz="649" b="1" dirty="0" smtClean="0">
              <a:solidFill>
                <a:schemeClr val="tx2">
                  <a:lumMod val="75000"/>
                </a:schemeClr>
              </a:solidFill>
            </a:endParaRPr>
          </a:p>
          <a:p>
            <a:r>
              <a:rPr lang="en-US" sz="2000" b="1" dirty="0" smtClean="0">
                <a:solidFill>
                  <a:schemeClr val="tx2">
                    <a:lumMod val="75000"/>
                  </a:schemeClr>
                </a:solidFill>
              </a:rPr>
              <a:t>Bigger boats and larger/more marinas on Lakes Mendota and Monona?</a:t>
            </a:r>
          </a:p>
          <a:p>
            <a:r>
              <a:rPr lang="en-US" sz="2000" b="1" dirty="0" smtClean="0">
                <a:solidFill>
                  <a:schemeClr val="tx2">
                    <a:lumMod val="75000"/>
                  </a:schemeClr>
                </a:solidFill>
              </a:rPr>
              <a:t>Precipitation changes related to climate change?</a:t>
            </a:r>
          </a:p>
          <a:p>
            <a:pPr>
              <a:buNone/>
            </a:pPr>
            <a:endParaRPr lang="en-US" sz="2600" b="1" i="1" dirty="0" smtClean="0">
              <a:solidFill>
                <a:schemeClr val="tx2">
                  <a:lumMod val="75000"/>
                </a:schemeClr>
              </a:solidFill>
            </a:endParaRPr>
          </a:p>
          <a:p>
            <a:pPr>
              <a:buNone/>
            </a:pPr>
            <a:endParaRPr lang="en-US" b="1" i="1" dirty="0" smtClean="0">
              <a:solidFill>
                <a:schemeClr val="tx2">
                  <a:lumMod val="75000"/>
                </a:schemeClr>
              </a:solidFill>
            </a:endParaRPr>
          </a:p>
          <a:p>
            <a:pPr>
              <a:buNone/>
            </a:pPr>
            <a:endParaRPr lang="en-US" b="1" i="1" dirty="0" smtClean="0">
              <a:solidFill>
                <a:schemeClr val="tx2">
                  <a:lumMod val="75000"/>
                </a:schemeClr>
              </a:solidFill>
            </a:endParaRP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3219"/>
          </a:xfrm>
        </p:spPr>
        <p:txBody>
          <a:bodyPr>
            <a:normAutofit fontScale="90000"/>
          </a:bodyPr>
          <a:lstStyle/>
          <a:p>
            <a:r>
              <a:rPr lang="en-US" sz="2000" b="1" dirty="0" smtClean="0">
                <a:solidFill>
                  <a:schemeClr val="tx2">
                    <a:lumMod val="75000"/>
                  </a:schemeClr>
                </a:solidFill>
              </a:rPr>
              <a:t>During the1920s, 30s and 40s, Lake Mendota was generally managed near what would have been the low end of the 1979 Lake Orders, had those been in effect.</a:t>
            </a:r>
            <a:endParaRPr lang="en-US" sz="2000" b="1" dirty="0">
              <a:solidFill>
                <a:schemeClr val="tx2">
                  <a:lumMod val="75000"/>
                </a:schemeClr>
              </a:solidFill>
            </a:endParaRPr>
          </a:p>
        </p:txBody>
      </p:sp>
      <p:pic>
        <p:nvPicPr>
          <p:cNvPr id="7" name="Content Placeholder 6" descr="CRANES-YLAG2-R Lathrop L Mendota Anlysis-2012-03-05"/>
          <p:cNvPicPr>
            <a:picLocks noGrp="1" noChangeAspect="1"/>
          </p:cNvPicPr>
          <p:nvPr>
            <p:ph idx="1"/>
          </p:nvPr>
        </p:nvPicPr>
        <p:blipFill>
          <a:blip r:embed="rId2" cstate="screen">
            <a:extLst>
              <a:ext uri="{28A0092B-C50C-407E-A947-70E740481C1C}">
                <a14:useLocalDpi xmlns:a14="http://schemas.microsoft.com/office/drawing/2010/main"/>
              </a:ext>
            </a:extLst>
          </a:blip>
          <a:srcRect l="943" t="4173" r="368"/>
          <a:stretch>
            <a:fillRect/>
          </a:stretch>
        </p:blipFill>
        <p:spPr>
          <a:xfrm>
            <a:off x="0" y="803219"/>
            <a:ext cx="9144000" cy="5815863"/>
          </a:xfrm>
        </p:spPr>
      </p:pic>
      <p:sp>
        <p:nvSpPr>
          <p:cNvPr id="4" name="TextBox 3"/>
          <p:cNvSpPr txBox="1"/>
          <p:nvPr/>
        </p:nvSpPr>
        <p:spPr>
          <a:xfrm>
            <a:off x="6478445" y="6581001"/>
            <a:ext cx="2665555" cy="276999"/>
          </a:xfrm>
          <a:prstGeom prst="rect">
            <a:avLst/>
          </a:prstGeom>
          <a:noFill/>
        </p:spPr>
        <p:txBody>
          <a:bodyPr wrap="square" rtlCol="0">
            <a:spAutoFit/>
          </a:bodyPr>
          <a:lstStyle/>
          <a:p>
            <a:pPr algn="r"/>
            <a:r>
              <a:rPr lang="en-US" sz="1200" b="1" dirty="0" smtClean="0"/>
              <a:t>Chart: R Lathrop, MAR 2012</a:t>
            </a:r>
            <a:endParaRPr lang="en-US" sz="1200" b="1"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48218"/>
          </a:xfrm>
        </p:spPr>
        <p:txBody>
          <a:bodyPr>
            <a:normAutofit/>
          </a:bodyPr>
          <a:lstStyle/>
          <a:p>
            <a:r>
              <a:rPr lang="en-US" sz="1800" b="1" dirty="0" smtClean="0">
                <a:solidFill>
                  <a:schemeClr val="tx2">
                    <a:lumMod val="75000"/>
                  </a:schemeClr>
                </a:solidFill>
              </a:rPr>
              <a:t>This management pattern mostly continued during the1950s, 60s, and early 70s.</a:t>
            </a:r>
            <a:endParaRPr lang="en-US" sz="1800" b="1" dirty="0">
              <a:solidFill>
                <a:schemeClr val="tx2">
                  <a:lumMod val="75000"/>
                </a:schemeClr>
              </a:solidFill>
            </a:endParaRPr>
          </a:p>
        </p:txBody>
      </p:sp>
      <p:pic>
        <p:nvPicPr>
          <p:cNvPr id="5" name="Content Placeholder 4" descr="CRANES-YLAG2-R Lathrop L Mendota Anlysis-2012-03-05"/>
          <p:cNvPicPr>
            <a:picLocks noGrp="1" noChangeAspect="1"/>
          </p:cNvPicPr>
          <p:nvPr>
            <p:ph idx="1"/>
          </p:nvPr>
        </p:nvPicPr>
        <p:blipFill>
          <a:blip r:embed="rId2" cstate="screen">
            <a:extLst>
              <a:ext uri="{28A0092B-C50C-407E-A947-70E740481C1C}">
                <a14:useLocalDpi xmlns:a14="http://schemas.microsoft.com/office/drawing/2010/main"/>
              </a:ext>
            </a:extLst>
          </a:blip>
          <a:srcRect l="3172" t="2935" r="368" b="381"/>
          <a:stretch>
            <a:fillRect/>
          </a:stretch>
        </p:blipFill>
        <p:spPr>
          <a:xfrm>
            <a:off x="149420" y="611125"/>
            <a:ext cx="8994580" cy="6054781"/>
          </a:xfrm>
        </p:spPr>
      </p:pic>
      <p:sp>
        <p:nvSpPr>
          <p:cNvPr id="8" name="TextBox 7"/>
          <p:cNvSpPr txBox="1"/>
          <p:nvPr/>
        </p:nvSpPr>
        <p:spPr>
          <a:xfrm>
            <a:off x="6478445" y="6581001"/>
            <a:ext cx="2665555" cy="276999"/>
          </a:xfrm>
          <a:prstGeom prst="rect">
            <a:avLst/>
          </a:prstGeom>
          <a:noFill/>
        </p:spPr>
        <p:txBody>
          <a:bodyPr wrap="square" rtlCol="0">
            <a:spAutoFit/>
          </a:bodyPr>
          <a:lstStyle/>
          <a:p>
            <a:pPr algn="r"/>
            <a:r>
              <a:rPr lang="en-US" sz="1200" b="1" dirty="0" smtClean="0"/>
              <a:t>Chart: R Lathrop, MAR 2012</a:t>
            </a:r>
            <a:endParaRPr lang="en-US" sz="1200" b="1"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7833"/>
          </a:xfrm>
        </p:spPr>
        <p:txBody>
          <a:bodyPr>
            <a:noAutofit/>
          </a:bodyPr>
          <a:lstStyle/>
          <a:p>
            <a:r>
              <a:rPr lang="en-US" sz="2200" b="1" i="1" dirty="0" smtClean="0">
                <a:solidFill>
                  <a:schemeClr val="tx2">
                    <a:lumMod val="75000"/>
                  </a:schemeClr>
                </a:solidFill>
              </a:rPr>
              <a:t>Madison’s Lakes Were Once Prized for Their Beauty and Clarity</a:t>
            </a:r>
            <a:endParaRPr lang="en-US" sz="2200" b="1" i="1" dirty="0">
              <a:solidFill>
                <a:schemeClr val="tx2">
                  <a:lumMod val="75000"/>
                </a:schemeClr>
              </a:solidFill>
            </a:endParaRPr>
          </a:p>
        </p:txBody>
      </p:sp>
      <p:sp>
        <p:nvSpPr>
          <p:cNvPr id="6" name="Content Placeholder 5"/>
          <p:cNvSpPr>
            <a:spLocks noGrp="1"/>
          </p:cNvSpPr>
          <p:nvPr>
            <p:ph idx="1"/>
          </p:nvPr>
        </p:nvSpPr>
        <p:spPr>
          <a:xfrm>
            <a:off x="457200" y="867833"/>
            <a:ext cx="8326967" cy="5439233"/>
          </a:xfrm>
        </p:spPr>
        <p:txBody>
          <a:bodyPr>
            <a:normAutofit fontScale="85000" lnSpcReduction="20000"/>
          </a:bodyPr>
          <a:lstStyle/>
          <a:p>
            <a:pPr>
              <a:spcAft>
                <a:spcPts val="1200"/>
              </a:spcAft>
              <a:buNone/>
            </a:pPr>
            <a:r>
              <a:rPr lang="en-US" sz="2400" b="1" dirty="0" smtClean="0">
                <a:solidFill>
                  <a:schemeClr val="accent3">
                    <a:lumMod val="50000"/>
                  </a:schemeClr>
                </a:solidFill>
              </a:rPr>
              <a:t>“Not a ripple was to be seen on the surface of the lake. It lay gleaming in the sun like a vast resplendent mirror.... I felt as if I was under the influence of some invisible alien power impressing me that this was to be my lifelong home, and thus it has been</a:t>
            </a:r>
            <a:r>
              <a:rPr lang="en-US" sz="2400" dirty="0" smtClean="0">
                <a:solidFill>
                  <a:schemeClr val="accent3">
                    <a:lumMod val="50000"/>
                  </a:schemeClr>
                </a:solidFill>
              </a:rPr>
              <a:t>.” ~  Darwin Clarke, June 1837</a:t>
            </a:r>
          </a:p>
          <a:p>
            <a:pPr>
              <a:spcAft>
                <a:spcPts val="1200"/>
              </a:spcAft>
              <a:buNone/>
            </a:pPr>
            <a:r>
              <a:rPr lang="en-US" sz="2400" dirty="0" smtClean="0">
                <a:solidFill>
                  <a:schemeClr val="tx2">
                    <a:lumMod val="75000"/>
                  </a:schemeClr>
                </a:solidFill>
              </a:rPr>
              <a:t>But it was not just picturesque beauty of the lakes that people noticed; it was the clarity of their water. </a:t>
            </a:r>
          </a:p>
          <a:p>
            <a:pPr>
              <a:spcAft>
                <a:spcPts val="1200"/>
              </a:spcAft>
              <a:buNone/>
            </a:pPr>
            <a:r>
              <a:rPr lang="en-US" sz="2400" dirty="0" smtClean="0">
                <a:solidFill>
                  <a:schemeClr val="accent3">
                    <a:lumMod val="50000"/>
                  </a:schemeClr>
                </a:solidFill>
              </a:rPr>
              <a:t>[You can] </a:t>
            </a:r>
            <a:r>
              <a:rPr lang="en-US" sz="2400" b="1" dirty="0" smtClean="0">
                <a:solidFill>
                  <a:schemeClr val="accent3">
                    <a:lumMod val="50000"/>
                  </a:schemeClr>
                </a:solidFill>
              </a:rPr>
              <a:t>“see the drifts of white sand far down to the transparent depths </a:t>
            </a:r>
            <a:r>
              <a:rPr lang="en-US" sz="2400" dirty="0" smtClean="0">
                <a:solidFill>
                  <a:schemeClr val="accent3">
                    <a:lumMod val="50000"/>
                  </a:schemeClr>
                </a:solidFill>
              </a:rPr>
              <a:t>[of Lake Monona]</a:t>
            </a:r>
            <a:r>
              <a:rPr lang="en-US" sz="2400" b="1" dirty="0" smtClean="0">
                <a:solidFill>
                  <a:schemeClr val="accent3">
                    <a:lumMod val="50000"/>
                  </a:schemeClr>
                </a:solidFill>
              </a:rPr>
              <a:t>.”</a:t>
            </a:r>
            <a:r>
              <a:rPr lang="en-US" sz="2400" dirty="0" smtClean="0">
                <a:solidFill>
                  <a:schemeClr val="accent3">
                    <a:lumMod val="50000"/>
                  </a:schemeClr>
                </a:solidFill>
              </a:rPr>
              <a:t> </a:t>
            </a:r>
            <a:r>
              <a:rPr lang="en-US" sz="2400" b="1" dirty="0" smtClean="0">
                <a:solidFill>
                  <a:schemeClr val="accent3">
                    <a:lumMod val="50000"/>
                  </a:schemeClr>
                </a:solidFill>
              </a:rPr>
              <a:t>~ Massachusetts reporter, 1853</a:t>
            </a:r>
          </a:p>
          <a:p>
            <a:pPr>
              <a:spcAft>
                <a:spcPts val="1200"/>
              </a:spcAft>
              <a:buNone/>
            </a:pPr>
            <a:r>
              <a:rPr lang="en-US" sz="2400" dirty="0" smtClean="0">
                <a:solidFill>
                  <a:schemeClr val="tx2">
                    <a:lumMod val="75000"/>
                  </a:schemeClr>
                </a:solidFill>
              </a:rPr>
              <a:t>Such descriptions routinely appeared in early writings about Madison. It is difficult to exaggerate the importance </a:t>
            </a:r>
            <a:r>
              <a:rPr lang="en-US" sz="2400" dirty="0" smtClean="0">
                <a:solidFill>
                  <a:schemeClr val="accent2">
                    <a:lumMod val="75000"/>
                  </a:schemeClr>
                </a:solidFill>
              </a:rPr>
              <a:t>[many] </a:t>
            </a:r>
            <a:r>
              <a:rPr lang="en-US" sz="2400" dirty="0" smtClean="0">
                <a:solidFill>
                  <a:schemeClr val="tx2">
                    <a:lumMod val="75000"/>
                  </a:schemeClr>
                </a:solidFill>
              </a:rPr>
              <a:t>civic leaders placed on the beauty of the lakes and the clarity of their waters. They were widely viewed as the soul of the city, a reminder that Madison was special and had a high destiny.</a:t>
            </a:r>
            <a:endParaRPr lang="en-US" sz="2400" b="1" dirty="0" smtClean="0">
              <a:solidFill>
                <a:schemeClr val="tx2">
                  <a:lumMod val="75000"/>
                </a:schemeClr>
              </a:solidFill>
            </a:endParaRPr>
          </a:p>
          <a:p>
            <a:pPr algn="r">
              <a:spcAft>
                <a:spcPts val="200"/>
              </a:spcAft>
              <a:buNone/>
            </a:pPr>
            <a:r>
              <a:rPr lang="en-US" sz="1440" dirty="0" smtClean="0"/>
              <a:t>Adapted from: </a:t>
            </a:r>
          </a:p>
          <a:p>
            <a:pPr algn="r">
              <a:spcAft>
                <a:spcPts val="200"/>
              </a:spcAft>
              <a:buNone/>
            </a:pPr>
            <a:r>
              <a:rPr lang="en-US" sz="1440" dirty="0" smtClean="0">
                <a:solidFill>
                  <a:schemeClr val="tx2">
                    <a:lumMod val="75000"/>
                  </a:schemeClr>
                </a:solidFill>
              </a:rPr>
              <a:t>“Our city, our lakes” </a:t>
            </a:r>
            <a:r>
              <a:rPr lang="en-US" sz="1440" i="1" dirty="0" smtClean="0">
                <a:solidFill>
                  <a:schemeClr val="tx2">
                    <a:lumMod val="75000"/>
                  </a:schemeClr>
                </a:solidFill>
              </a:rPr>
              <a:t>~  </a:t>
            </a:r>
          </a:p>
          <a:p>
            <a:pPr algn="r">
              <a:spcAft>
                <a:spcPts val="200"/>
              </a:spcAft>
              <a:buNone/>
            </a:pPr>
            <a:r>
              <a:rPr lang="en-US" sz="1440" i="1" dirty="0" smtClean="0">
                <a:solidFill>
                  <a:schemeClr val="tx2">
                    <a:lumMod val="75000"/>
                  </a:schemeClr>
                </a:solidFill>
              </a:rPr>
              <a:t>David </a:t>
            </a:r>
            <a:r>
              <a:rPr lang="en-US" sz="1440" i="1" dirty="0" err="1" smtClean="0">
                <a:solidFill>
                  <a:schemeClr val="tx2">
                    <a:lumMod val="75000"/>
                  </a:schemeClr>
                </a:solidFill>
              </a:rPr>
              <a:t>Mollenhoff</a:t>
            </a:r>
            <a:r>
              <a:rPr lang="en-US" sz="1440" i="1" dirty="0" smtClean="0">
                <a:solidFill>
                  <a:schemeClr val="tx2">
                    <a:lumMod val="75000"/>
                  </a:schemeClr>
                </a:solidFill>
              </a:rPr>
              <a:t>, 19 July 2007 </a:t>
            </a:r>
          </a:p>
          <a:p>
            <a:pPr algn="r">
              <a:spcAft>
                <a:spcPts val="200"/>
              </a:spcAft>
              <a:buNone/>
            </a:pPr>
            <a:r>
              <a:rPr lang="en-US" sz="1440" i="1" dirty="0" smtClean="0">
                <a:solidFill>
                  <a:schemeClr val="tx2">
                    <a:lumMod val="75000"/>
                  </a:schemeClr>
                </a:solidFill>
              </a:rPr>
              <a:t>(re-printed in Isthmus Annual Manual 2010-11</a:t>
            </a:r>
            <a:r>
              <a:rPr lang="en-US" sz="1440" i="1" dirty="0" smtClean="0">
                <a:solidFill>
                  <a:schemeClr val="accent3">
                    <a:lumMod val="50000"/>
                  </a:schemeClr>
                </a:solidFill>
              </a:rPr>
              <a:t>)</a:t>
            </a:r>
            <a:endParaRPr lang="en-US" sz="1440" dirty="0" smtClean="0">
              <a:solidFill>
                <a:schemeClr val="accent3">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2327"/>
          </a:xfrm>
        </p:spPr>
        <p:txBody>
          <a:bodyPr>
            <a:noAutofit/>
          </a:bodyPr>
          <a:lstStyle/>
          <a:p>
            <a:r>
              <a:rPr lang="en-US" sz="1600" b="1" dirty="0" smtClean="0">
                <a:solidFill>
                  <a:schemeClr val="tx2">
                    <a:lumMod val="75000"/>
                  </a:schemeClr>
                </a:solidFill>
              </a:rPr>
              <a:t>Since the later 1970s, Lake Mendota has often been managed above the 1979 Lake Orders targets during summers and,  since 2000, with a generally lower Winter level. </a:t>
            </a:r>
            <a:endParaRPr lang="en-US" sz="1600" b="1" dirty="0">
              <a:solidFill>
                <a:schemeClr val="tx2">
                  <a:lumMod val="75000"/>
                </a:schemeClr>
              </a:solidFill>
            </a:endParaRPr>
          </a:p>
        </p:txBody>
      </p:sp>
      <p:pic>
        <p:nvPicPr>
          <p:cNvPr id="5" name="Content Placeholder 4" descr="CRANES-YLAG2-R Lathrop L Mendota Anlysis-2012-03-05"/>
          <p:cNvPicPr>
            <a:picLocks noGrp="1" noChangeAspect="1"/>
          </p:cNvPicPr>
          <p:nvPr>
            <p:ph idx="1"/>
          </p:nvPr>
        </p:nvPicPr>
        <p:blipFill>
          <a:blip r:embed="rId2" cstate="screen">
            <a:extLst>
              <a:ext uri="{28A0092B-C50C-407E-A947-70E740481C1C}">
                <a14:useLocalDpi xmlns:a14="http://schemas.microsoft.com/office/drawing/2010/main"/>
              </a:ext>
            </a:extLst>
          </a:blip>
          <a:srcRect l="2671" r="368" b="362"/>
          <a:stretch>
            <a:fillRect/>
          </a:stretch>
        </p:blipFill>
        <p:spPr>
          <a:xfrm>
            <a:off x="160093" y="672327"/>
            <a:ext cx="8983907" cy="5922879"/>
          </a:xfrm>
        </p:spPr>
      </p:pic>
      <p:sp>
        <p:nvSpPr>
          <p:cNvPr id="8" name="TextBox 7"/>
          <p:cNvSpPr txBox="1"/>
          <p:nvPr/>
        </p:nvSpPr>
        <p:spPr>
          <a:xfrm>
            <a:off x="6478445" y="6591673"/>
            <a:ext cx="2665555" cy="276999"/>
          </a:xfrm>
          <a:prstGeom prst="rect">
            <a:avLst/>
          </a:prstGeom>
          <a:noFill/>
        </p:spPr>
        <p:txBody>
          <a:bodyPr wrap="square" rtlCol="0">
            <a:spAutoFit/>
          </a:bodyPr>
          <a:lstStyle/>
          <a:p>
            <a:pPr algn="r"/>
            <a:r>
              <a:rPr lang="en-US" sz="1200" b="1" dirty="0" smtClean="0"/>
              <a:t>Chart: R Lathrop, MAR 2012</a:t>
            </a:r>
            <a:endParaRPr lang="en-US" sz="1200" b="1"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251980" cy="6467143"/>
          </a:xfrm>
        </p:spPr>
        <p:txBody>
          <a:bodyPr>
            <a:noAutofit/>
          </a:bodyPr>
          <a:lstStyle/>
          <a:p>
            <a:pPr algn="r"/>
            <a:r>
              <a:rPr lang="en-US" sz="1600" b="1" dirty="0" smtClean="0">
                <a:solidFill>
                  <a:schemeClr val="tx2">
                    <a:lumMod val="75000"/>
                  </a:schemeClr>
                </a:solidFill>
              </a:rPr>
              <a:t>“[The chart] shows the difference between the monthly minimum and maximum water levels for each year since 1920.  </a:t>
            </a:r>
            <a:br>
              <a:rPr lang="en-US" sz="1600" b="1" dirty="0" smtClean="0">
                <a:solidFill>
                  <a:schemeClr val="tx2">
                    <a:lumMod val="75000"/>
                  </a:schemeClr>
                </a:solidFill>
              </a:rPr>
            </a:br>
            <a:r>
              <a:rPr lang="en-US" sz="1600" b="1" dirty="0" smtClean="0">
                <a:solidFill>
                  <a:schemeClr val="tx2">
                    <a:lumMod val="75000"/>
                  </a:schemeClr>
                </a:solidFill>
              </a:rPr>
              <a:t/>
            </a:r>
            <a:br>
              <a:rPr lang="en-US" sz="1600" b="1" dirty="0" smtClean="0">
                <a:solidFill>
                  <a:schemeClr val="tx2">
                    <a:lumMod val="75000"/>
                  </a:schemeClr>
                </a:solidFill>
              </a:rPr>
            </a:br>
            <a:r>
              <a:rPr lang="en-US" sz="1600" b="1" dirty="0" smtClean="0">
                <a:solidFill>
                  <a:schemeClr val="tx2">
                    <a:lumMod val="75000"/>
                  </a:schemeClr>
                </a:solidFill>
              </a:rPr>
              <a:t>Coincident with higher water maximum summer levels and much lower winter levels since the early 2000s, the annual fluctuation in water levels has increased quite a bit in recent years compared to prior decades. </a:t>
            </a:r>
            <a:br>
              <a:rPr lang="en-US" sz="1600" b="1" dirty="0" smtClean="0">
                <a:solidFill>
                  <a:schemeClr val="tx2">
                    <a:lumMod val="75000"/>
                  </a:schemeClr>
                </a:solidFill>
              </a:rPr>
            </a:br>
            <a:r>
              <a:rPr lang="en-US" sz="1600" b="1" dirty="0" smtClean="0">
                <a:solidFill>
                  <a:schemeClr val="tx2">
                    <a:lumMod val="75000"/>
                  </a:schemeClr>
                </a:solidFill>
              </a:rPr>
              <a:t/>
            </a:r>
            <a:br>
              <a:rPr lang="en-US" sz="1600" b="1" dirty="0" smtClean="0">
                <a:solidFill>
                  <a:schemeClr val="tx2">
                    <a:lumMod val="75000"/>
                  </a:schemeClr>
                </a:solidFill>
              </a:rPr>
            </a:br>
            <a:r>
              <a:rPr lang="en-US" sz="1600" b="1" dirty="0" smtClean="0">
                <a:solidFill>
                  <a:schemeClr val="tx2">
                    <a:lumMod val="75000"/>
                  </a:schemeClr>
                </a:solidFill>
              </a:rPr>
              <a:t> In some years [Lake] Mendota did show characteristics of being a reservoir.”</a:t>
            </a:r>
            <a:endParaRPr lang="en-US" sz="1600" b="1" dirty="0">
              <a:solidFill>
                <a:schemeClr val="tx2">
                  <a:lumMod val="75000"/>
                </a:schemeClr>
              </a:solidFill>
            </a:endParaRPr>
          </a:p>
        </p:txBody>
      </p:sp>
      <p:pic>
        <p:nvPicPr>
          <p:cNvPr id="6" name="Content Placeholder 5" descr="CRANES-YLAG2-R Lathrop L Mendota Anlysis-2012-03-05"/>
          <p:cNvPicPr>
            <a:picLocks noGrp="1" noChangeAspect="1"/>
          </p:cNvPicPr>
          <p:nvPr>
            <p:ph idx="1"/>
          </p:nvPr>
        </p:nvPicPr>
        <p:blipFill>
          <a:blip r:embed="rId2" cstate="screen">
            <a:extLst>
              <a:ext uri="{28A0092B-C50C-407E-A947-70E740481C1C}">
                <a14:useLocalDpi xmlns:a14="http://schemas.microsoft.com/office/drawing/2010/main"/>
              </a:ext>
            </a:extLst>
          </a:blip>
          <a:srcRect l="5188" t="9916" r="4436" b="8028"/>
          <a:stretch>
            <a:fillRect/>
          </a:stretch>
        </p:blipFill>
        <p:spPr>
          <a:xfrm>
            <a:off x="2251980" y="0"/>
            <a:ext cx="6887572" cy="6253706"/>
          </a:xfrm>
        </p:spPr>
      </p:pic>
      <p:sp>
        <p:nvSpPr>
          <p:cNvPr id="4" name="TextBox 3"/>
          <p:cNvSpPr txBox="1"/>
          <p:nvPr/>
        </p:nvSpPr>
        <p:spPr>
          <a:xfrm>
            <a:off x="3729287" y="6253706"/>
            <a:ext cx="5414713" cy="276999"/>
          </a:xfrm>
          <a:prstGeom prst="rect">
            <a:avLst/>
          </a:prstGeom>
          <a:noFill/>
        </p:spPr>
        <p:txBody>
          <a:bodyPr wrap="square" rtlCol="0">
            <a:spAutoFit/>
          </a:bodyPr>
          <a:lstStyle/>
          <a:p>
            <a:pPr algn="r"/>
            <a:r>
              <a:rPr lang="en-US" sz="1200" b="1" dirty="0" smtClean="0"/>
              <a:t>Graph and comments: R. Lathrop, 5 MAR 2012</a:t>
            </a:r>
            <a:endParaRPr lang="en-US" sz="1200" b="1"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224" y="224109"/>
            <a:ext cx="8367547" cy="5691107"/>
          </a:xfrm>
        </p:spPr>
        <p:txBody>
          <a:bodyPr>
            <a:noAutofit/>
          </a:bodyPr>
          <a:lstStyle/>
          <a:p>
            <a:pPr algn="just"/>
            <a:r>
              <a:rPr lang="en-US" sz="1800" b="1" dirty="0" smtClean="0">
                <a:solidFill>
                  <a:schemeClr val="tx2">
                    <a:lumMod val="75000"/>
                  </a:schemeClr>
                </a:solidFill>
              </a:rPr>
              <a:t>“… it is pretty obvious that [Lake Mendota] summer levels in general have trended upward over the entire period of record with levels in the early decades being near or below the current summer operating range. From the 1940s through the early 1970s, summer levels were generally within the current operating guidelines. </a:t>
            </a:r>
            <a:br>
              <a:rPr lang="en-US" sz="1800" b="1" dirty="0" smtClean="0">
                <a:solidFill>
                  <a:schemeClr val="tx2">
                    <a:lumMod val="75000"/>
                  </a:schemeClr>
                </a:solidFill>
              </a:rPr>
            </a:br>
            <a:r>
              <a:rPr lang="en-US" sz="1800" b="1" dirty="0" smtClean="0">
                <a:solidFill>
                  <a:schemeClr val="tx2">
                    <a:lumMod val="75000"/>
                  </a:schemeClr>
                </a:solidFill>
              </a:rPr>
              <a:t/>
            </a:r>
            <a:br>
              <a:rPr lang="en-US" sz="1800" b="1" dirty="0" smtClean="0">
                <a:solidFill>
                  <a:schemeClr val="tx2">
                    <a:lumMod val="75000"/>
                  </a:schemeClr>
                </a:solidFill>
              </a:rPr>
            </a:br>
            <a:r>
              <a:rPr lang="en-US" sz="1800" b="1" dirty="0" smtClean="0">
                <a:solidFill>
                  <a:schemeClr val="tx2">
                    <a:lumMod val="75000"/>
                  </a:schemeClr>
                </a:solidFill>
              </a:rPr>
              <a:t>Since the early 1990s, many summers had months with levels above the summer operating range and not one summer below the range except for late summer 1988 at the end of a severe 2-year drought when water levels were within an inch of the operating level. Water levels during more recent droughts have all been well into the summer operating range.</a:t>
            </a:r>
            <a:br>
              <a:rPr lang="en-US" sz="1800" b="1" dirty="0" smtClean="0">
                <a:solidFill>
                  <a:schemeClr val="tx2">
                    <a:lumMod val="75000"/>
                  </a:schemeClr>
                </a:solidFill>
              </a:rPr>
            </a:br>
            <a:r>
              <a:rPr lang="en-US" sz="1800" b="1" dirty="0" smtClean="0">
                <a:solidFill>
                  <a:schemeClr val="tx2">
                    <a:lumMod val="75000"/>
                  </a:schemeClr>
                </a:solidFill>
              </a:rPr>
              <a:t/>
            </a:r>
            <a:br>
              <a:rPr lang="en-US" sz="1800" b="1" dirty="0" smtClean="0">
                <a:solidFill>
                  <a:schemeClr val="tx2">
                    <a:lumMod val="75000"/>
                  </a:schemeClr>
                </a:solidFill>
              </a:rPr>
            </a:br>
            <a:r>
              <a:rPr lang="en-US" sz="1800" b="1" dirty="0" smtClean="0">
                <a:solidFill>
                  <a:schemeClr val="tx2">
                    <a:lumMod val="75000"/>
                  </a:schemeClr>
                </a:solidFill>
              </a:rPr>
              <a:t>Since 1920 there have been some changes in winter water levels in Mendota, too. Winter levels were relatively low (compared to the current summer operating guidelines) in the 1920s-30s. In general from the 1940s through the early 1970s winter water levels in general were not much lower than the current summer level guideline. However, since the mid-1970s winter levels declined again. Since about 2001, the winter drawdown has been more pronounced as evidenced by the orange and red monthly colors.”</a:t>
            </a:r>
            <a:endParaRPr lang="en-US" sz="1800" b="1" dirty="0"/>
          </a:p>
        </p:txBody>
      </p:sp>
      <p:sp>
        <p:nvSpPr>
          <p:cNvPr id="4" name="TextBox 3"/>
          <p:cNvSpPr txBox="1"/>
          <p:nvPr/>
        </p:nvSpPr>
        <p:spPr>
          <a:xfrm>
            <a:off x="5764359" y="5915216"/>
            <a:ext cx="3158177" cy="461665"/>
          </a:xfrm>
          <a:prstGeom prst="rect">
            <a:avLst/>
          </a:prstGeom>
          <a:noFill/>
        </p:spPr>
        <p:txBody>
          <a:bodyPr wrap="square" rtlCol="0">
            <a:spAutoFit/>
          </a:bodyPr>
          <a:lstStyle/>
          <a:p>
            <a:pPr algn="r"/>
            <a:r>
              <a:rPr lang="en-US" sz="1200" b="1" dirty="0" smtClean="0"/>
              <a:t>R. Lathrop, 5 MAR 2012</a:t>
            </a:r>
          </a:p>
          <a:p>
            <a:pPr algn="r"/>
            <a:endParaRPr lang="en-US" sz="1200" b="1"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6"/>
            <a:ext cx="9143999" cy="6293077"/>
          </a:xfrm>
        </p:spPr>
        <p:txBody>
          <a:bodyPr>
            <a:noAutofit/>
          </a:bodyPr>
          <a:lstStyle/>
          <a:p>
            <a:r>
              <a:rPr lang="en-US" sz="2800" b="1" i="1" dirty="0" smtClean="0">
                <a:solidFill>
                  <a:schemeClr val="tx2">
                    <a:lumMod val="75000"/>
                  </a:schemeClr>
                </a:solidFill>
              </a:rPr>
              <a:t/>
            </a:r>
            <a:br>
              <a:rPr lang="en-US" sz="2800" b="1" i="1" dirty="0" smtClean="0">
                <a:solidFill>
                  <a:schemeClr val="tx2">
                    <a:lumMod val="75000"/>
                  </a:schemeClr>
                </a:solidFill>
              </a:rPr>
            </a:br>
            <a:r>
              <a:rPr lang="en-US" sz="2400" b="1" i="1" dirty="0" smtClean="0">
                <a:solidFill>
                  <a:schemeClr val="tx2">
                    <a:lumMod val="75000"/>
                  </a:schemeClr>
                </a:solidFill>
              </a:rPr>
              <a:t>Lake Monona would also </a:t>
            </a:r>
            <a:br>
              <a:rPr lang="en-US" sz="2400" b="1" i="1" dirty="0" smtClean="0">
                <a:solidFill>
                  <a:schemeClr val="tx2">
                    <a:lumMod val="75000"/>
                  </a:schemeClr>
                </a:solidFill>
              </a:rPr>
            </a:br>
            <a:r>
              <a:rPr lang="en-US" sz="2400" b="1" i="1" dirty="0" smtClean="0">
                <a:solidFill>
                  <a:schemeClr val="tx2">
                    <a:lumMod val="75000"/>
                  </a:schemeClr>
                </a:solidFill>
              </a:rPr>
              <a:t>be better protected from surface flooding </a:t>
            </a:r>
            <a:br>
              <a:rPr lang="en-US" sz="2400" b="1" i="1" dirty="0" smtClean="0">
                <a:solidFill>
                  <a:schemeClr val="tx2">
                    <a:lumMod val="75000"/>
                  </a:schemeClr>
                </a:solidFill>
              </a:rPr>
            </a:br>
            <a:r>
              <a:rPr lang="en-US" sz="2400" b="1" i="1" dirty="0" smtClean="0">
                <a:solidFill>
                  <a:schemeClr val="tx2">
                    <a:lumMod val="75000"/>
                  </a:schemeClr>
                </a:solidFill>
              </a:rPr>
              <a:t>when Lake Mendota is lowered 6 inches, </a:t>
            </a:r>
            <a:br>
              <a:rPr lang="en-US" sz="2400" b="1" i="1" dirty="0" smtClean="0">
                <a:solidFill>
                  <a:schemeClr val="tx2">
                    <a:lumMod val="75000"/>
                  </a:schemeClr>
                </a:solidFill>
              </a:rPr>
            </a:br>
            <a:r>
              <a:rPr lang="en-US" sz="2400" b="1" i="1" dirty="0" smtClean="0">
                <a:solidFill>
                  <a:schemeClr val="tx2">
                    <a:lumMod val="75000"/>
                  </a:schemeClr>
                </a:solidFill>
              </a:rPr>
              <a:t>based on an analysis of data </a:t>
            </a:r>
            <a:br>
              <a:rPr lang="en-US" sz="2400" b="1" i="1" dirty="0" smtClean="0">
                <a:solidFill>
                  <a:schemeClr val="tx2">
                    <a:lumMod val="75000"/>
                  </a:schemeClr>
                </a:solidFill>
              </a:rPr>
            </a:br>
            <a:r>
              <a:rPr lang="en-US" sz="2400" b="1" i="1" dirty="0" smtClean="0">
                <a:solidFill>
                  <a:schemeClr val="tx2">
                    <a:lumMod val="75000"/>
                  </a:schemeClr>
                </a:solidFill>
              </a:rPr>
              <a:t>from 1980 to the present.</a:t>
            </a:r>
            <a:br>
              <a:rPr lang="en-US" sz="2400" b="1" i="1" dirty="0" smtClean="0">
                <a:solidFill>
                  <a:schemeClr val="tx2">
                    <a:lumMod val="75000"/>
                  </a:schemeClr>
                </a:solidFill>
              </a:rPr>
            </a:br>
            <a:r>
              <a:rPr lang="en-US" sz="2400" b="1" i="1" dirty="0" smtClean="0">
                <a:solidFill>
                  <a:schemeClr val="tx2">
                    <a:lumMod val="75000"/>
                  </a:schemeClr>
                </a:solidFill>
              </a:rPr>
              <a:t/>
            </a:r>
            <a:br>
              <a:rPr lang="en-US" sz="2400" b="1" i="1" dirty="0" smtClean="0">
                <a:solidFill>
                  <a:schemeClr val="tx2">
                    <a:lumMod val="75000"/>
                  </a:schemeClr>
                </a:solidFill>
              </a:rPr>
            </a:br>
            <a:r>
              <a:rPr lang="en-US" sz="2400" b="1" i="1" dirty="0" smtClean="0">
                <a:solidFill>
                  <a:schemeClr val="tx2">
                    <a:lumMod val="75000"/>
                  </a:schemeClr>
                </a:solidFill>
              </a:rPr>
              <a:t>There would be increased storage capacity</a:t>
            </a:r>
            <a:br>
              <a:rPr lang="en-US" sz="2400" b="1" i="1" dirty="0" smtClean="0">
                <a:solidFill>
                  <a:schemeClr val="tx2">
                    <a:lumMod val="75000"/>
                  </a:schemeClr>
                </a:solidFill>
              </a:rPr>
            </a:br>
            <a:r>
              <a:rPr lang="en-US" sz="2400" b="1" i="1" dirty="0" smtClean="0">
                <a:solidFill>
                  <a:schemeClr val="tx2">
                    <a:lumMod val="75000"/>
                  </a:schemeClr>
                </a:solidFill>
              </a:rPr>
              <a:t> for storing precipitation from the</a:t>
            </a:r>
            <a:br>
              <a:rPr lang="en-US" sz="2400" b="1" i="1" dirty="0" smtClean="0">
                <a:solidFill>
                  <a:schemeClr val="tx2">
                    <a:lumMod val="75000"/>
                  </a:schemeClr>
                </a:solidFill>
              </a:rPr>
            </a:br>
            <a:r>
              <a:rPr lang="en-US" sz="2400" b="1" i="1" dirty="0" smtClean="0">
                <a:solidFill>
                  <a:schemeClr val="tx2">
                    <a:lumMod val="75000"/>
                  </a:schemeClr>
                </a:solidFill>
              </a:rPr>
              <a:t> flashier, more intense climate change </a:t>
            </a:r>
            <a:br>
              <a:rPr lang="en-US" sz="2400" b="1" i="1" dirty="0" smtClean="0">
                <a:solidFill>
                  <a:schemeClr val="tx2">
                    <a:lumMod val="75000"/>
                  </a:schemeClr>
                </a:solidFill>
              </a:rPr>
            </a:br>
            <a:r>
              <a:rPr lang="en-US" sz="2400" b="1" i="1" dirty="0" smtClean="0">
                <a:solidFill>
                  <a:schemeClr val="tx2">
                    <a:lumMod val="75000"/>
                  </a:schemeClr>
                </a:solidFill>
              </a:rPr>
              <a:t>related events of the past two decades.</a:t>
            </a:r>
            <a:br>
              <a:rPr lang="en-US" sz="2400" b="1" i="1" dirty="0" smtClean="0">
                <a:solidFill>
                  <a:schemeClr val="tx2">
                    <a:lumMod val="75000"/>
                  </a:schemeClr>
                </a:solidFill>
              </a:rPr>
            </a:br>
            <a:r>
              <a:rPr lang="en-US" sz="2400" b="1" i="1" dirty="0" smtClean="0">
                <a:solidFill>
                  <a:schemeClr val="tx2">
                    <a:lumMod val="75000"/>
                  </a:schemeClr>
                </a:solidFill>
              </a:rPr>
              <a:t/>
            </a:r>
            <a:br>
              <a:rPr lang="en-US" sz="2400" b="1" i="1" dirty="0" smtClean="0">
                <a:solidFill>
                  <a:schemeClr val="tx2">
                    <a:lumMod val="75000"/>
                  </a:schemeClr>
                </a:solidFill>
              </a:rPr>
            </a:br>
            <a:r>
              <a:rPr lang="en-US" sz="2400" b="1" i="1" dirty="0" smtClean="0">
                <a:solidFill>
                  <a:schemeClr val="tx2">
                    <a:lumMod val="75000"/>
                  </a:schemeClr>
                </a:solidFill>
              </a:rPr>
              <a:t>The lake level problems associated with </a:t>
            </a:r>
            <a:br>
              <a:rPr lang="en-US" sz="2400" b="1" i="1" dirty="0" smtClean="0">
                <a:solidFill>
                  <a:schemeClr val="tx2">
                    <a:lumMod val="75000"/>
                  </a:schemeClr>
                </a:solidFill>
              </a:rPr>
            </a:br>
            <a:r>
              <a:rPr lang="en-US" sz="2400" b="1" i="1" dirty="0" smtClean="0">
                <a:solidFill>
                  <a:schemeClr val="tx2">
                    <a:lumMod val="75000"/>
                  </a:schemeClr>
                </a:solidFill>
              </a:rPr>
              <a:t>a severe drought would be</a:t>
            </a:r>
            <a:br>
              <a:rPr lang="en-US" sz="2400" b="1" i="1" dirty="0" smtClean="0">
                <a:solidFill>
                  <a:schemeClr val="tx2">
                    <a:lumMod val="75000"/>
                  </a:schemeClr>
                </a:solidFill>
              </a:rPr>
            </a:br>
            <a:r>
              <a:rPr lang="en-US" sz="2400" b="1" i="1" dirty="0" smtClean="0">
                <a:solidFill>
                  <a:schemeClr val="tx2">
                    <a:lumMod val="75000"/>
                  </a:schemeClr>
                </a:solidFill>
              </a:rPr>
              <a:t> rare and manageable.</a:t>
            </a:r>
            <a:r>
              <a:rPr lang="en-US" sz="2800" b="1" i="1" dirty="0" smtClean="0">
                <a:solidFill>
                  <a:schemeClr val="tx2">
                    <a:lumMod val="75000"/>
                  </a:schemeClr>
                </a:solidFill>
              </a:rPr>
              <a:t/>
            </a:r>
            <a:br>
              <a:rPr lang="en-US" sz="2800" b="1" i="1" dirty="0" smtClean="0">
                <a:solidFill>
                  <a:schemeClr val="tx2">
                    <a:lumMod val="75000"/>
                  </a:schemeClr>
                </a:solidFill>
              </a:rPr>
            </a:br>
            <a:r>
              <a:rPr lang="en-US" sz="2800" b="1" i="1" dirty="0" smtClean="0">
                <a:solidFill>
                  <a:schemeClr val="tx2">
                    <a:lumMod val="75000"/>
                  </a:schemeClr>
                </a:solidFill>
              </a:rPr>
              <a:t/>
            </a:r>
            <a:br>
              <a:rPr lang="en-US" sz="2800" b="1" i="1" dirty="0" smtClean="0">
                <a:solidFill>
                  <a:schemeClr val="tx2">
                    <a:lumMod val="75000"/>
                  </a:schemeClr>
                </a:solidFill>
              </a:rPr>
            </a:br>
            <a:endParaRPr lang="en-US" sz="1000"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941549" y="6396335"/>
            <a:ext cx="4202451" cy="461665"/>
          </a:xfrm>
          <a:prstGeom prst="rect">
            <a:avLst/>
          </a:prstGeom>
          <a:noFill/>
        </p:spPr>
        <p:txBody>
          <a:bodyPr wrap="square" rtlCol="0">
            <a:spAutoFit/>
          </a:bodyPr>
          <a:lstStyle/>
          <a:p>
            <a:pPr algn="r"/>
            <a:r>
              <a:rPr lang="en-US" sz="1200" b="1" dirty="0" smtClean="0"/>
              <a:t>Commentary and, on next two slides, chart analyses: </a:t>
            </a:r>
          </a:p>
          <a:p>
            <a:pPr algn="r"/>
            <a:r>
              <a:rPr lang="en-US" sz="1200" b="1" dirty="0" smtClean="0"/>
              <a:t>S. Widstrand, DRAFT 3 MAR 2012</a:t>
            </a:r>
          </a:p>
        </p:txBody>
      </p:sp>
      <p:sp>
        <p:nvSpPr>
          <p:cNvPr id="5" name="Title 4"/>
          <p:cNvSpPr>
            <a:spLocks noGrp="1"/>
          </p:cNvSpPr>
          <p:nvPr>
            <p:ph type="title"/>
          </p:nvPr>
        </p:nvSpPr>
        <p:spPr>
          <a:xfrm>
            <a:off x="0" y="274637"/>
            <a:ext cx="3340615" cy="3631261"/>
          </a:xfrm>
        </p:spPr>
        <p:txBody>
          <a:bodyPr>
            <a:normAutofit/>
          </a:bodyPr>
          <a:lstStyle/>
          <a:p>
            <a:pPr algn="r"/>
            <a:r>
              <a:rPr lang="en-US" sz="2000" b="1" dirty="0" smtClean="0">
                <a:solidFill>
                  <a:srgbClr val="004BA9"/>
                </a:solidFill>
              </a:rPr>
              <a:t>“It is apparent from </a:t>
            </a:r>
            <a:br>
              <a:rPr lang="en-US" sz="2000" b="1" dirty="0" smtClean="0">
                <a:solidFill>
                  <a:srgbClr val="004BA9"/>
                </a:solidFill>
              </a:rPr>
            </a:br>
            <a:r>
              <a:rPr lang="en-US" sz="2000" b="1" dirty="0" smtClean="0">
                <a:solidFill>
                  <a:srgbClr val="004BA9"/>
                </a:solidFill>
              </a:rPr>
              <a:t>the [following four] tables that there are many occasions when water can be released </a:t>
            </a:r>
            <a:br>
              <a:rPr lang="en-US" sz="2000" b="1" dirty="0" smtClean="0">
                <a:solidFill>
                  <a:srgbClr val="004BA9"/>
                </a:solidFill>
              </a:rPr>
            </a:br>
            <a:r>
              <a:rPr lang="en-US" sz="2000" b="1" dirty="0" smtClean="0">
                <a:solidFill>
                  <a:srgbClr val="004BA9"/>
                </a:solidFill>
              </a:rPr>
              <a:t>[from Lake Mendota] prior to big flood events, </a:t>
            </a:r>
            <a:br>
              <a:rPr lang="en-US" sz="2000" b="1" dirty="0" smtClean="0">
                <a:solidFill>
                  <a:srgbClr val="004BA9"/>
                </a:solidFill>
              </a:rPr>
            </a:br>
            <a:r>
              <a:rPr lang="en-US" sz="2000" b="1" dirty="0" smtClean="0">
                <a:solidFill>
                  <a:srgbClr val="004BA9"/>
                </a:solidFill>
              </a:rPr>
              <a:t>reducing the impact </a:t>
            </a:r>
            <a:br>
              <a:rPr lang="en-US" sz="2000" b="1" dirty="0" smtClean="0">
                <a:solidFill>
                  <a:srgbClr val="004BA9"/>
                </a:solidFill>
              </a:rPr>
            </a:br>
            <a:r>
              <a:rPr lang="en-US" sz="2000" b="1" dirty="0" smtClean="0">
                <a:solidFill>
                  <a:srgbClr val="004BA9"/>
                </a:solidFill>
              </a:rPr>
              <a:t>of those floods, </a:t>
            </a:r>
            <a:br>
              <a:rPr lang="en-US" sz="2000" b="1" dirty="0" smtClean="0">
                <a:solidFill>
                  <a:srgbClr val="004BA9"/>
                </a:solidFill>
              </a:rPr>
            </a:br>
            <a:r>
              <a:rPr lang="en-US" sz="2000" b="1" u="sng" dirty="0" smtClean="0">
                <a:solidFill>
                  <a:srgbClr val="004BA9"/>
                </a:solidFill>
              </a:rPr>
              <a:t>if a lower target level </a:t>
            </a:r>
            <a:br>
              <a:rPr lang="en-US" sz="2000" b="1" u="sng" dirty="0" smtClean="0">
                <a:solidFill>
                  <a:srgbClr val="004BA9"/>
                </a:solidFill>
              </a:rPr>
            </a:br>
            <a:r>
              <a:rPr lang="en-US" sz="2000" b="1" u="sng" dirty="0" smtClean="0">
                <a:solidFill>
                  <a:srgbClr val="004BA9"/>
                </a:solidFill>
              </a:rPr>
              <a:t>was to be adopted.”</a:t>
            </a:r>
            <a:endParaRPr lang="en-US" sz="2000" b="1" dirty="0">
              <a:solidFill>
                <a:srgbClr val="004BA9"/>
              </a:solidFill>
            </a:endParaRPr>
          </a:p>
        </p:txBody>
      </p:sp>
      <p:pic>
        <p:nvPicPr>
          <p:cNvPr id="7" name="Picture 6" descr="CRANES-YLAG2-Widstrand L Monon Analysis-2012-03-03.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500708" y="1"/>
            <a:ext cx="5698344" cy="63963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985823" y="6376881"/>
            <a:ext cx="3158177" cy="461665"/>
          </a:xfrm>
          <a:prstGeom prst="rect">
            <a:avLst/>
          </a:prstGeom>
          <a:noFill/>
        </p:spPr>
        <p:txBody>
          <a:bodyPr wrap="square" rtlCol="0">
            <a:spAutoFit/>
          </a:bodyPr>
          <a:lstStyle/>
          <a:p>
            <a:pPr algn="r"/>
            <a:r>
              <a:rPr lang="en-US" sz="1200" b="1" dirty="0" smtClean="0"/>
              <a:t>Chart analysis: </a:t>
            </a:r>
          </a:p>
          <a:p>
            <a:pPr algn="r"/>
            <a:r>
              <a:rPr lang="en-US" sz="1200" b="1" dirty="0" smtClean="0"/>
              <a:t>S. Widstrand, DRAFT 3 MAR 2012</a:t>
            </a:r>
          </a:p>
        </p:txBody>
      </p:sp>
      <p:pic>
        <p:nvPicPr>
          <p:cNvPr id="6" name="Picture 5" descr="CRANES-YLAG2-Widstrand L Monon Analysis-2012-03-03.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461269" cy="6376881"/>
          </a:xfrm>
          <a:prstGeom prst="rect">
            <a:avLst/>
          </a:prstGeom>
        </p:spPr>
      </p:pic>
      <p:pic>
        <p:nvPicPr>
          <p:cNvPr id="7" name="Picture 6" descr="CRANES-YLAG2-Widstrand L Monon Analysis-2012-03-0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5399" y="-19454"/>
            <a:ext cx="4458600" cy="63963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985823" y="6376881"/>
            <a:ext cx="3158177" cy="461665"/>
          </a:xfrm>
          <a:prstGeom prst="rect">
            <a:avLst/>
          </a:prstGeom>
          <a:noFill/>
        </p:spPr>
        <p:txBody>
          <a:bodyPr wrap="square" rtlCol="0">
            <a:spAutoFit/>
          </a:bodyPr>
          <a:lstStyle/>
          <a:p>
            <a:pPr algn="r"/>
            <a:r>
              <a:rPr lang="en-US" sz="1200" b="1" dirty="0" smtClean="0"/>
              <a:t>Chart analysis: </a:t>
            </a:r>
          </a:p>
          <a:p>
            <a:pPr algn="r"/>
            <a:r>
              <a:rPr lang="en-US" sz="1200" b="1" dirty="0" smtClean="0"/>
              <a:t>S. Widstrand, DRAFT 3 MAR 2012</a:t>
            </a:r>
          </a:p>
        </p:txBody>
      </p:sp>
      <p:pic>
        <p:nvPicPr>
          <p:cNvPr id="5" name="Picture 4" descr="CRANES-YLAG2-Widstrand L Monon Analysis-2012-03-03.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454"/>
            <a:ext cx="4482615" cy="6396336"/>
          </a:xfrm>
          <a:prstGeom prst="rect">
            <a:avLst/>
          </a:prstGeom>
        </p:spPr>
      </p:pic>
      <p:pic>
        <p:nvPicPr>
          <p:cNvPr id="8" name="Picture 7" descr="CRANES-YLAG2-Widstrand L Monon Analysis-2012-03-03.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2708" y="0"/>
            <a:ext cx="4501291" cy="637688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049" y="0"/>
            <a:ext cx="3951388" cy="4162024"/>
          </a:xfrm>
        </p:spPr>
        <p:txBody>
          <a:bodyPr>
            <a:noAutofit/>
          </a:bodyPr>
          <a:lstStyle/>
          <a:p>
            <a:pPr algn="r"/>
            <a:r>
              <a:rPr lang="en-US" sz="1600" b="1" i="1" dirty="0" smtClean="0">
                <a:solidFill>
                  <a:schemeClr val="tx2">
                    <a:lumMod val="75000"/>
                  </a:schemeClr>
                </a:solidFill>
              </a:rPr>
              <a:t> </a:t>
            </a:r>
            <a:r>
              <a:rPr lang="en-US" sz="1600" b="1" i="1" dirty="0" smtClean="0">
                <a:solidFill>
                  <a:srgbClr val="004BA9"/>
                </a:solidFill>
              </a:rPr>
              <a:t>“</a:t>
            </a:r>
            <a:r>
              <a:rPr lang="en-US" sz="1600" b="1" dirty="0" smtClean="0">
                <a:solidFill>
                  <a:srgbClr val="004BA9"/>
                </a:solidFill>
              </a:rPr>
              <a:t>It appears that the </a:t>
            </a:r>
            <a:br>
              <a:rPr lang="en-US" sz="1600" b="1" dirty="0" smtClean="0">
                <a:solidFill>
                  <a:srgbClr val="004BA9"/>
                </a:solidFill>
              </a:rPr>
            </a:br>
            <a:r>
              <a:rPr lang="en-US" sz="1600" b="1" dirty="0" smtClean="0">
                <a:solidFill>
                  <a:srgbClr val="004BA9"/>
                </a:solidFill>
              </a:rPr>
              <a:t>average [L Mendota] </a:t>
            </a:r>
            <a:br>
              <a:rPr lang="en-US" sz="1600" b="1" dirty="0" smtClean="0">
                <a:solidFill>
                  <a:srgbClr val="004BA9"/>
                </a:solidFill>
              </a:rPr>
            </a:br>
            <a:r>
              <a:rPr lang="en-US" sz="1600" b="1" dirty="0" smtClean="0">
                <a:solidFill>
                  <a:srgbClr val="004BA9"/>
                </a:solidFill>
              </a:rPr>
              <a:t>summer water level </a:t>
            </a:r>
            <a:br>
              <a:rPr lang="en-US" sz="1600" b="1" dirty="0" smtClean="0">
                <a:solidFill>
                  <a:srgbClr val="004BA9"/>
                </a:solidFill>
              </a:rPr>
            </a:br>
            <a:r>
              <a:rPr lang="en-US" sz="1600" b="1" dirty="0" smtClean="0">
                <a:solidFill>
                  <a:srgbClr val="004BA9"/>
                </a:solidFill>
              </a:rPr>
              <a:t>has been raised 0.65 feet </a:t>
            </a:r>
            <a:br>
              <a:rPr lang="en-US" sz="1600" b="1" dirty="0" smtClean="0">
                <a:solidFill>
                  <a:srgbClr val="004BA9"/>
                </a:solidFill>
              </a:rPr>
            </a:br>
            <a:r>
              <a:rPr lang="en-US" sz="1600" b="1" dirty="0" smtClean="0">
                <a:solidFill>
                  <a:srgbClr val="004BA9"/>
                </a:solidFill>
              </a:rPr>
              <a:t>and shifted the balance from </a:t>
            </a:r>
            <a:br>
              <a:rPr lang="en-US" sz="1600" b="1" dirty="0" smtClean="0">
                <a:solidFill>
                  <a:srgbClr val="004BA9"/>
                </a:solidFill>
              </a:rPr>
            </a:br>
            <a:r>
              <a:rPr lang="en-US" sz="1600" b="1" dirty="0" smtClean="0">
                <a:solidFill>
                  <a:srgbClr val="004BA9"/>
                </a:solidFill>
              </a:rPr>
              <a:t>[6% above max and </a:t>
            </a:r>
            <a:br>
              <a:rPr lang="en-US" sz="1600" b="1" dirty="0" smtClean="0">
                <a:solidFill>
                  <a:srgbClr val="004BA9"/>
                </a:solidFill>
              </a:rPr>
            </a:br>
            <a:r>
              <a:rPr lang="en-US" sz="1600" b="1" dirty="0" smtClean="0">
                <a:solidFill>
                  <a:srgbClr val="004BA9"/>
                </a:solidFill>
              </a:rPr>
              <a:t>60% below max] to </a:t>
            </a:r>
            <a:br>
              <a:rPr lang="en-US" sz="1600" b="1" dirty="0" smtClean="0">
                <a:solidFill>
                  <a:srgbClr val="004BA9"/>
                </a:solidFill>
              </a:rPr>
            </a:br>
            <a:r>
              <a:rPr lang="en-US" sz="1600" b="1" dirty="0" smtClean="0">
                <a:solidFill>
                  <a:srgbClr val="004BA9"/>
                </a:solidFill>
              </a:rPr>
              <a:t>[33% above max and </a:t>
            </a:r>
            <a:br>
              <a:rPr lang="en-US" sz="1600" b="1" dirty="0" smtClean="0">
                <a:solidFill>
                  <a:srgbClr val="004BA9"/>
                </a:solidFill>
              </a:rPr>
            </a:br>
            <a:r>
              <a:rPr lang="en-US" sz="1600" b="1" dirty="0" smtClean="0">
                <a:solidFill>
                  <a:srgbClr val="004BA9"/>
                </a:solidFill>
              </a:rPr>
              <a:t>7.5% below max].”</a:t>
            </a:r>
            <a:r>
              <a:rPr lang="en-US" sz="1600" b="1" dirty="0" smtClean="0"/>
              <a:t/>
            </a:r>
            <a:br>
              <a:rPr lang="en-US" sz="1600" b="1" dirty="0" smtClean="0"/>
            </a:br>
            <a:r>
              <a:rPr lang="en-US" sz="1600" b="1" dirty="0" smtClean="0"/>
              <a:t>  </a:t>
            </a:r>
            <a:r>
              <a:rPr lang="en-US" sz="1600" b="1" dirty="0" smtClean="0">
                <a:solidFill>
                  <a:srgbClr val="004BA9"/>
                </a:solidFill>
              </a:rPr>
              <a:t> </a:t>
            </a:r>
            <a:br>
              <a:rPr lang="en-US" sz="1600" b="1" dirty="0" smtClean="0">
                <a:solidFill>
                  <a:srgbClr val="004BA9"/>
                </a:solidFill>
              </a:rPr>
            </a:br>
            <a:endParaRPr lang="en-US" sz="1600" b="1" dirty="0"/>
          </a:p>
        </p:txBody>
      </p:sp>
      <p:pic>
        <p:nvPicPr>
          <p:cNvPr id="7" name="Picture 6" descr="CRANES-YLAG2-S Widstrand L Monona Analysis-2012-03-05.pdf"/>
          <p:cNvPicPr>
            <a:picLocks noChangeAspect="1"/>
          </p:cNvPicPr>
          <p:nvPr/>
        </p:nvPicPr>
        <p:blipFill>
          <a:blip r:embed="rId2" cstate="screen">
            <a:extLst>
              <a:ext uri="{28A0092B-C50C-407E-A947-70E740481C1C}">
                <a14:useLocalDpi xmlns:a14="http://schemas.microsoft.com/office/drawing/2010/main"/>
              </a:ext>
            </a:extLst>
          </a:blip>
          <a:srcRect l="11932" t="8247" r="11129" b="18771"/>
          <a:stretch>
            <a:fillRect/>
          </a:stretch>
        </p:blipFill>
        <p:spPr>
          <a:xfrm>
            <a:off x="3781339" y="0"/>
            <a:ext cx="5362661" cy="6581000"/>
          </a:xfrm>
          <a:prstGeom prst="rect">
            <a:avLst/>
          </a:prstGeom>
          <a:solidFill>
            <a:schemeClr val="bg1"/>
          </a:solidFill>
        </p:spPr>
      </p:pic>
      <p:sp>
        <p:nvSpPr>
          <p:cNvPr id="4" name="Rectangle 3"/>
          <p:cNvSpPr/>
          <p:nvPr/>
        </p:nvSpPr>
        <p:spPr>
          <a:xfrm>
            <a:off x="4572000" y="6581000"/>
            <a:ext cx="4572000" cy="276999"/>
          </a:xfrm>
          <a:prstGeom prst="rect">
            <a:avLst/>
          </a:prstGeom>
        </p:spPr>
        <p:txBody>
          <a:bodyPr>
            <a:spAutoFit/>
          </a:bodyPr>
          <a:lstStyle/>
          <a:p>
            <a:pPr algn="r"/>
            <a:r>
              <a:rPr lang="en-US" sz="1200" b="1" dirty="0" smtClean="0"/>
              <a:t>Data analysis and comments: S. Widstrand; 10 JAN 2012</a:t>
            </a:r>
            <a:endParaRPr lang="en-US" sz="1200" b="1"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3396480"/>
          </a:xfrm>
        </p:spPr>
        <p:txBody>
          <a:bodyPr>
            <a:noAutofit/>
          </a:bodyPr>
          <a:lstStyle/>
          <a:p>
            <a:r>
              <a:rPr lang="en-US" sz="2800" b="1" i="1" dirty="0" smtClean="0">
                <a:solidFill>
                  <a:schemeClr val="tx2">
                    <a:lumMod val="75000"/>
                  </a:schemeClr>
                </a:solidFill>
              </a:rPr>
              <a:t/>
            </a:r>
            <a:br>
              <a:rPr lang="en-US" sz="2800" b="1" i="1" dirty="0" smtClean="0">
                <a:solidFill>
                  <a:schemeClr val="tx2">
                    <a:lumMod val="75000"/>
                  </a:schemeClr>
                </a:solidFill>
              </a:rPr>
            </a:br>
            <a:r>
              <a:rPr lang="en-US" sz="2800" b="1" i="1" dirty="0" smtClean="0">
                <a:solidFill>
                  <a:schemeClr val="tx2">
                    <a:lumMod val="75000"/>
                  </a:schemeClr>
                </a:solidFill>
              </a:rPr>
              <a:t> 1979 WDNR Lake Orders</a:t>
            </a:r>
            <a:br>
              <a:rPr lang="en-US" sz="2800" b="1" i="1" dirty="0" smtClean="0">
                <a:solidFill>
                  <a:schemeClr val="tx2">
                    <a:lumMod val="75000"/>
                  </a:schemeClr>
                </a:solidFill>
              </a:rPr>
            </a:br>
            <a:r>
              <a:rPr lang="en-US" sz="2800" b="1" i="1" dirty="0" smtClean="0">
                <a:solidFill>
                  <a:schemeClr val="tx2">
                    <a:lumMod val="75000"/>
                  </a:schemeClr>
                </a:solidFill>
              </a:rPr>
              <a:t>have resulted in a Lake Mendota  </a:t>
            </a:r>
            <a:br>
              <a:rPr lang="en-US" sz="2800" b="1" i="1" dirty="0" smtClean="0">
                <a:solidFill>
                  <a:schemeClr val="tx2">
                    <a:lumMod val="75000"/>
                  </a:schemeClr>
                </a:solidFill>
              </a:rPr>
            </a:br>
            <a:r>
              <a:rPr lang="en-US" sz="2800" b="1" i="1" dirty="0" smtClean="0">
                <a:solidFill>
                  <a:schemeClr val="tx2">
                    <a:lumMod val="75000"/>
                  </a:schemeClr>
                </a:solidFill>
              </a:rPr>
              <a:t>that is too often even higher than</a:t>
            </a:r>
            <a:br>
              <a:rPr lang="en-US" sz="2800" b="1" i="1" dirty="0" smtClean="0">
                <a:solidFill>
                  <a:schemeClr val="tx2">
                    <a:lumMod val="75000"/>
                  </a:schemeClr>
                </a:solidFill>
              </a:rPr>
            </a:br>
            <a:r>
              <a:rPr lang="en-US" sz="2800" b="1" i="1" dirty="0" smtClean="0">
                <a:solidFill>
                  <a:schemeClr val="tx2">
                    <a:lumMod val="75000"/>
                  </a:schemeClr>
                </a:solidFill>
              </a:rPr>
              <a:t> the already unnaturally high levels </a:t>
            </a:r>
            <a:br>
              <a:rPr lang="en-US" sz="2800" b="1" i="1" dirty="0" smtClean="0">
                <a:solidFill>
                  <a:schemeClr val="tx2">
                    <a:lumMod val="75000"/>
                  </a:schemeClr>
                </a:solidFill>
              </a:rPr>
            </a:br>
            <a:r>
              <a:rPr lang="en-US" sz="2800" b="1" i="1" dirty="0" smtClean="0">
                <a:solidFill>
                  <a:schemeClr val="tx2">
                    <a:lumMod val="75000"/>
                  </a:schemeClr>
                </a:solidFill>
              </a:rPr>
              <a:t>previously allowed by the </a:t>
            </a:r>
            <a:br>
              <a:rPr lang="en-US" sz="2800" b="1" i="1" dirty="0" smtClean="0">
                <a:solidFill>
                  <a:schemeClr val="tx2">
                    <a:lumMod val="75000"/>
                  </a:schemeClr>
                </a:solidFill>
              </a:rPr>
            </a:br>
            <a:r>
              <a:rPr lang="en-US" sz="2800" b="1" i="1" dirty="0" smtClean="0">
                <a:solidFill>
                  <a:schemeClr val="tx2">
                    <a:lumMod val="75000"/>
                  </a:schemeClr>
                </a:solidFill>
              </a:rPr>
              <a:t>dam and lock at Tenney Park.</a:t>
            </a:r>
            <a:r>
              <a:rPr lang="en-US" sz="1000" b="1" i="1" dirty="0" smtClean="0">
                <a:solidFill>
                  <a:schemeClr val="tx2">
                    <a:lumMod val="75000"/>
                  </a:schemeClr>
                </a:solidFill>
              </a:rPr>
              <a:t/>
            </a:r>
            <a:br>
              <a:rPr lang="en-US" sz="1000" b="1" i="1" dirty="0" smtClean="0">
                <a:solidFill>
                  <a:schemeClr val="tx2">
                    <a:lumMod val="75000"/>
                  </a:schemeClr>
                </a:solidFill>
              </a:rPr>
            </a:br>
            <a:endParaRPr lang="en-US" sz="1000"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4"/>
          </a:lnRef>
          <a:fillRef idx="3">
            <a:schemeClr val="accent4"/>
          </a:fillRef>
          <a:effectRef idx="2">
            <a:schemeClr val="accent4"/>
          </a:effectRef>
          <a:fontRef idx="minor">
            <a:schemeClr val="lt1"/>
          </a:fontRef>
        </p:style>
        <p:txBody>
          <a:bodyPr>
            <a:normAutofit/>
          </a:bodyPr>
          <a:lstStyle/>
          <a:p>
            <a:r>
              <a:rPr lang="en-US" sz="8700" b="1" dirty="0" smtClean="0">
                <a:ln>
                  <a:solidFill>
                    <a:srgbClr val="FF0000"/>
                  </a:solidFill>
                </a:ln>
                <a:solidFill>
                  <a:srgbClr val="FFFF00"/>
                </a:solidFill>
              </a:rPr>
              <a:t>2010s?</a:t>
            </a:r>
            <a:endParaRPr lang="en-US" sz="8700" b="1" dirty="0">
              <a:ln>
                <a:solidFill>
                  <a:srgbClr val="FF0000"/>
                </a:solidFill>
              </a:ln>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accent1">
                    <a:lumMod val="20000"/>
                    <a:lumOff val="80000"/>
                  </a:schemeClr>
                </a:solidFill>
              </a:rPr>
              <a:t>How Natural Lakes Look</a:t>
            </a:r>
            <a:endParaRPr lang="en-US" dirty="0">
              <a:solidFill>
                <a:schemeClr val="accent1">
                  <a:lumMod val="20000"/>
                  <a:lumOff val="80000"/>
                </a:schemeClr>
              </a:solidFill>
            </a:endParaRPr>
          </a:p>
        </p:txBody>
      </p:sp>
      <p:pic>
        <p:nvPicPr>
          <p:cNvPr id="5" name="Picture 4" descr="vegetative-buffer.gif"/>
          <p:cNvPicPr>
            <a:picLocks noChangeAspect="1"/>
          </p:cNvPicPr>
          <p:nvPr/>
        </p:nvPicPr>
        <p:blipFill>
          <a:blip r:embed="rId2"/>
          <a:stretch>
            <a:fillRect/>
          </a:stretch>
        </p:blipFill>
        <p:spPr>
          <a:xfrm>
            <a:off x="5132950" y="3341927"/>
            <a:ext cx="3810000" cy="2857500"/>
          </a:xfrm>
          <a:prstGeom prst="rect">
            <a:avLst/>
          </a:prstGeom>
        </p:spPr>
      </p:pic>
      <p:pic>
        <p:nvPicPr>
          <p:cNvPr id="6" name="Picture 5" descr="lake.jpg"/>
          <p:cNvPicPr>
            <a:picLocks noChangeAspect="1"/>
          </p:cNvPicPr>
          <p:nvPr/>
        </p:nvPicPr>
        <p:blipFill>
          <a:blip r:embed="rId3"/>
          <a:stretch>
            <a:fillRect/>
          </a:stretch>
        </p:blipFill>
        <p:spPr>
          <a:xfrm>
            <a:off x="595947" y="1641747"/>
            <a:ext cx="5092700" cy="381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918857"/>
          </a:xfrm>
        </p:spPr>
        <p:txBody>
          <a:bodyPr>
            <a:noAutofit/>
          </a:bodyPr>
          <a:lstStyle/>
          <a:p>
            <a:pPr>
              <a:spcAft>
                <a:spcPts val="7800"/>
              </a:spcAft>
            </a:pPr>
            <a:r>
              <a:rPr lang="en-US" sz="2800" b="1" dirty="0" smtClean="0">
                <a:solidFill>
                  <a:srgbClr val="1963BC"/>
                </a:solidFill>
              </a:rPr>
              <a:t>What would a Lake Mendota</a:t>
            </a:r>
            <a:br>
              <a:rPr lang="en-US" sz="2800" b="1" dirty="0" smtClean="0">
                <a:solidFill>
                  <a:srgbClr val="1963BC"/>
                </a:solidFill>
              </a:rPr>
            </a:br>
            <a:r>
              <a:rPr lang="en-US" sz="2800" b="1" dirty="0" smtClean="0">
                <a:solidFill>
                  <a:srgbClr val="1963BC"/>
                </a:solidFill>
              </a:rPr>
              <a:t> look like March through October</a:t>
            </a:r>
            <a:br>
              <a:rPr lang="en-US" sz="2800" b="1" dirty="0" smtClean="0">
                <a:solidFill>
                  <a:srgbClr val="1963BC"/>
                </a:solidFill>
              </a:rPr>
            </a:br>
            <a:r>
              <a:rPr lang="en-US" sz="2800" b="1" dirty="0" smtClean="0">
                <a:solidFill>
                  <a:srgbClr val="1963BC"/>
                </a:solidFill>
              </a:rPr>
              <a:t>if it were 6 inches lower</a:t>
            </a:r>
            <a:br>
              <a:rPr lang="en-US" sz="2800" b="1" dirty="0" smtClean="0">
                <a:solidFill>
                  <a:srgbClr val="1963BC"/>
                </a:solidFill>
              </a:rPr>
            </a:br>
            <a:r>
              <a:rPr lang="en-US" sz="2800" b="1" dirty="0" smtClean="0">
                <a:solidFill>
                  <a:srgbClr val="1963BC"/>
                </a:solidFill>
              </a:rPr>
              <a:t>than the Summer minimum target of the </a:t>
            </a:r>
            <a:br>
              <a:rPr lang="en-US" sz="2800" b="1" dirty="0" smtClean="0">
                <a:solidFill>
                  <a:srgbClr val="1963BC"/>
                </a:solidFill>
              </a:rPr>
            </a:br>
            <a:r>
              <a:rPr lang="en-US" sz="2800" b="1" dirty="0" smtClean="0">
                <a:solidFill>
                  <a:srgbClr val="1963BC"/>
                </a:solidFill>
              </a:rPr>
              <a:t>WDNR 1979 Lake Orders</a:t>
            </a:r>
            <a:r>
              <a:rPr lang="en-US" sz="2800" b="1" dirty="0" smtClean="0">
                <a:solidFill>
                  <a:schemeClr val="bg2">
                    <a:lumMod val="50000"/>
                  </a:schemeClr>
                </a:solidFill>
              </a:rPr>
              <a:t>?</a:t>
            </a:r>
            <a:r>
              <a:rPr lang="en-US" sz="2800" b="1" dirty="0" smtClean="0"/>
              <a:t/>
            </a:r>
            <a:br>
              <a:rPr lang="en-US" sz="2800" b="1" dirty="0" smtClean="0"/>
            </a:br>
            <a:r>
              <a:rPr lang="en-US" sz="2800" b="1" dirty="0"/>
              <a:t/>
            </a:r>
            <a:br>
              <a:rPr lang="en-US" sz="2800" b="1" dirty="0"/>
            </a:br>
            <a:endParaRPr lang="en-US" sz="2800" b="1" dirty="0"/>
          </a:p>
        </p:txBody>
      </p:sp>
      <p:sp>
        <p:nvSpPr>
          <p:cNvPr id="5" name="Content Placeholder 4"/>
          <p:cNvSpPr>
            <a:spLocks noGrp="1"/>
          </p:cNvSpPr>
          <p:nvPr>
            <p:ph idx="1"/>
          </p:nvPr>
        </p:nvSpPr>
        <p:spPr>
          <a:xfrm>
            <a:off x="457200" y="3020352"/>
            <a:ext cx="8229600" cy="2265263"/>
          </a:xfrm>
        </p:spPr>
        <p:txBody>
          <a:bodyPr>
            <a:noAutofit/>
          </a:bodyPr>
          <a:lstStyle/>
          <a:p>
            <a:pPr algn="ctr">
              <a:spcBef>
                <a:spcPts val="0"/>
              </a:spcBef>
              <a:buNone/>
            </a:pPr>
            <a:r>
              <a:rPr lang="en-US" sz="2800" b="1" i="1" dirty="0" smtClean="0">
                <a:solidFill>
                  <a:srgbClr val="1963BC"/>
                </a:solidFill>
              </a:rPr>
              <a:t>Much like it does in the following photos</a:t>
            </a:r>
            <a:r>
              <a:rPr lang="en-US" sz="2400" b="1" i="1" dirty="0" smtClean="0">
                <a:solidFill>
                  <a:srgbClr val="1963BC"/>
                </a:solidFill>
              </a:rPr>
              <a:t>. </a:t>
            </a:r>
          </a:p>
          <a:p>
            <a:pPr algn="ctr">
              <a:spcBef>
                <a:spcPts val="0"/>
              </a:spcBef>
              <a:buNone/>
            </a:pPr>
            <a:endParaRPr lang="en-US" sz="2400" b="1" i="1" dirty="0" smtClean="0">
              <a:solidFill>
                <a:srgbClr val="1963BC"/>
              </a:solidFill>
            </a:endParaRPr>
          </a:p>
          <a:p>
            <a:pPr algn="ctr">
              <a:spcBef>
                <a:spcPts val="0"/>
              </a:spcBef>
              <a:buNone/>
            </a:pPr>
            <a:r>
              <a:rPr lang="en-US" sz="1600" b="1" dirty="0" smtClean="0">
                <a:solidFill>
                  <a:srgbClr val="1963BC"/>
                </a:solidFill>
              </a:rPr>
              <a:t>Taken on 17 December 2011,</a:t>
            </a:r>
          </a:p>
          <a:p>
            <a:pPr algn="ctr">
              <a:spcBef>
                <a:spcPts val="0"/>
              </a:spcBef>
              <a:buNone/>
            </a:pPr>
            <a:r>
              <a:rPr lang="en-US" sz="1600" b="1" dirty="0" smtClean="0">
                <a:solidFill>
                  <a:srgbClr val="1963BC"/>
                </a:solidFill>
              </a:rPr>
              <a:t> when Lake Mendota was at an elevation of 849.12, </a:t>
            </a:r>
          </a:p>
          <a:p>
            <a:pPr algn="ctr">
              <a:spcBef>
                <a:spcPts val="0"/>
              </a:spcBef>
              <a:buNone/>
            </a:pPr>
            <a:r>
              <a:rPr lang="en-US" sz="1600" b="1" dirty="0" smtClean="0">
                <a:solidFill>
                  <a:srgbClr val="1963BC"/>
                </a:solidFill>
              </a:rPr>
              <a:t>or about 6" below the current Summer minimum.</a:t>
            </a:r>
            <a:endParaRPr lang="en-US" sz="1600" b="1" dirty="0">
              <a:solidFill>
                <a:srgbClr val="1963BC"/>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2679902" cy="2330697"/>
          </a:xfrm>
        </p:spPr>
        <p:txBody>
          <a:bodyPr>
            <a:normAutofit/>
          </a:bodyPr>
          <a:lstStyle/>
          <a:p>
            <a:pPr algn="r"/>
            <a:r>
              <a:rPr lang="en-US" sz="3200" b="1" dirty="0">
                <a:solidFill>
                  <a:schemeClr val="tx2">
                    <a:lumMod val="75000"/>
                  </a:schemeClr>
                </a:solidFill>
              </a:rPr>
              <a:t>Warner </a:t>
            </a:r>
            <a:r>
              <a:rPr lang="en-US" sz="3200" b="1" dirty="0" smtClean="0">
                <a:solidFill>
                  <a:schemeClr val="tx2">
                    <a:lumMod val="75000"/>
                  </a:schemeClr>
                </a:solidFill>
              </a:rPr>
              <a:t>Park shoreline structure</a:t>
            </a:r>
            <a:r>
              <a:rPr lang="en-US" sz="3200" b="1" dirty="0">
                <a:solidFill>
                  <a:schemeClr val="tx2">
                    <a:lumMod val="75000"/>
                  </a:schemeClr>
                </a:solidFill>
              </a:rPr>
              <a:t>,</a:t>
            </a:r>
            <a:r>
              <a:rPr lang="en-US" sz="3200" b="1" dirty="0" smtClean="0">
                <a:solidFill>
                  <a:schemeClr val="tx2">
                    <a:lumMod val="75000"/>
                  </a:schemeClr>
                </a:solidFill>
              </a:rPr>
              <a:t> </a:t>
            </a:r>
            <a:br>
              <a:rPr lang="en-US" sz="3200" b="1" dirty="0" smtClean="0">
                <a:solidFill>
                  <a:schemeClr val="tx2">
                    <a:lumMod val="75000"/>
                  </a:schemeClr>
                </a:solidFill>
              </a:rPr>
            </a:br>
            <a:r>
              <a:rPr lang="en-US" sz="3200" b="1" dirty="0" smtClean="0">
                <a:solidFill>
                  <a:schemeClr val="tx2">
                    <a:lumMod val="75000"/>
                  </a:schemeClr>
                </a:solidFill>
              </a:rPr>
              <a:t>view south</a:t>
            </a:r>
            <a:endParaRPr lang="en-US" sz="3200" dirty="0"/>
          </a:p>
        </p:txBody>
      </p:sp>
      <p:pic>
        <p:nvPicPr>
          <p:cNvPr id="4" name="Content Placeholder 3" descr="IMG_0093.jpg"/>
          <p:cNvPicPr>
            <a:picLocks noGrp="1" noChangeAspect="1"/>
          </p:cNvPicPr>
          <p:nvPr>
            <p:ph idx="1"/>
          </p:nvPr>
        </p:nvPicPr>
        <p:blipFill>
          <a:blip r:embed="rId2" cstate="screen">
            <a:extLst>
              <a:ext uri="{28A0092B-C50C-407E-A947-70E740481C1C}">
                <a14:useLocalDpi xmlns:a14="http://schemas.microsoft.com/office/drawing/2010/main"/>
              </a:ext>
            </a:extLst>
          </a:blip>
          <a:srcRect l="-623"/>
          <a:stretch>
            <a:fillRect/>
          </a:stretch>
        </p:blipFill>
        <p:spPr>
          <a:xfrm>
            <a:off x="3397622" y="0"/>
            <a:ext cx="5746377" cy="6858000"/>
          </a:xfrm>
        </p:spPr>
      </p:pic>
      <p:sp>
        <p:nvSpPr>
          <p:cNvPr id="5" name="TextBox 4"/>
          <p:cNvSpPr txBox="1"/>
          <p:nvPr/>
        </p:nvSpPr>
        <p:spPr>
          <a:xfrm>
            <a:off x="1076051" y="6573209"/>
            <a:ext cx="2321572"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376" y="274638"/>
            <a:ext cx="3234796" cy="2612941"/>
          </a:xfrm>
        </p:spPr>
        <p:txBody>
          <a:bodyPr>
            <a:normAutofit/>
          </a:bodyPr>
          <a:lstStyle/>
          <a:p>
            <a:pPr algn="r"/>
            <a:r>
              <a:rPr lang="en-US" sz="3200" b="1" dirty="0">
                <a:solidFill>
                  <a:schemeClr val="tx2">
                    <a:lumMod val="75000"/>
                  </a:schemeClr>
                </a:solidFill>
              </a:rPr>
              <a:t>Warner</a:t>
            </a:r>
            <a:r>
              <a:rPr lang="en-US" sz="3200" b="1" dirty="0" smtClean="0">
                <a:solidFill>
                  <a:schemeClr val="tx2">
                    <a:lumMod val="75000"/>
                  </a:schemeClr>
                </a:solidFill>
              </a:rPr>
              <a:t> Park</a:t>
            </a:r>
            <a:br>
              <a:rPr lang="en-US" sz="3200" b="1" dirty="0" smtClean="0">
                <a:solidFill>
                  <a:schemeClr val="tx2">
                    <a:lumMod val="75000"/>
                  </a:schemeClr>
                </a:solidFill>
              </a:rPr>
            </a:br>
            <a:r>
              <a:rPr lang="en-US" sz="3200" b="1" dirty="0" smtClean="0">
                <a:solidFill>
                  <a:schemeClr val="tx2">
                    <a:lumMod val="75000"/>
                  </a:schemeClr>
                </a:solidFill>
              </a:rPr>
              <a:t>lagoon </a:t>
            </a:r>
            <a:r>
              <a:rPr lang="en-US" sz="3200" b="1" dirty="0">
                <a:solidFill>
                  <a:schemeClr val="tx2">
                    <a:lumMod val="75000"/>
                  </a:schemeClr>
                </a:solidFill>
              </a:rPr>
              <a:t>outlet, view</a:t>
            </a:r>
            <a:r>
              <a:rPr lang="en-US" sz="3200" b="1" dirty="0" smtClean="0">
                <a:solidFill>
                  <a:schemeClr val="tx2">
                    <a:lumMod val="75000"/>
                  </a:schemeClr>
                </a:solidFill>
              </a:rPr>
              <a:t> east</a:t>
            </a:r>
            <a:endParaRPr lang="en-US" sz="3200" b="1" dirty="0">
              <a:solidFill>
                <a:schemeClr val="tx2">
                  <a:lumMod val="75000"/>
                </a:schemeClr>
              </a:solidFill>
            </a:endParaRPr>
          </a:p>
        </p:txBody>
      </p:sp>
      <p:pic>
        <p:nvPicPr>
          <p:cNvPr id="4" name="Content Placeholder 3" descr="IMG_0096.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832358" y="0"/>
            <a:ext cx="5311642" cy="6857999"/>
          </a:xfrm>
        </p:spPr>
      </p:pic>
      <p:sp>
        <p:nvSpPr>
          <p:cNvPr id="5" name="TextBox 4"/>
          <p:cNvSpPr txBox="1"/>
          <p:nvPr/>
        </p:nvSpPr>
        <p:spPr>
          <a:xfrm>
            <a:off x="1076050" y="6573209"/>
            <a:ext cx="2756307"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260" y="285494"/>
            <a:ext cx="3419333" cy="2656363"/>
          </a:xfrm>
        </p:spPr>
        <p:txBody>
          <a:bodyPr>
            <a:normAutofit/>
          </a:bodyPr>
          <a:lstStyle/>
          <a:p>
            <a:pPr algn="r"/>
            <a:r>
              <a:rPr lang="en-US" sz="3200" b="1" dirty="0">
                <a:solidFill>
                  <a:schemeClr val="tx2">
                    <a:lumMod val="75000"/>
                  </a:schemeClr>
                </a:solidFill>
              </a:rPr>
              <a:t>Warner </a:t>
            </a:r>
            <a:r>
              <a:rPr lang="en-US" sz="3200" b="1" dirty="0" smtClean="0">
                <a:solidFill>
                  <a:schemeClr val="tx2">
                    <a:lumMod val="75000"/>
                  </a:schemeClr>
                </a:solidFill>
              </a:rPr>
              <a:t>Park</a:t>
            </a:r>
            <a:br>
              <a:rPr lang="en-US" sz="3200" b="1" dirty="0" smtClean="0">
                <a:solidFill>
                  <a:schemeClr val="tx2">
                    <a:lumMod val="75000"/>
                  </a:schemeClr>
                </a:solidFill>
              </a:rPr>
            </a:br>
            <a:r>
              <a:rPr lang="en-US" sz="3200" b="1" dirty="0" smtClean="0">
                <a:solidFill>
                  <a:schemeClr val="tx2">
                    <a:lumMod val="75000"/>
                  </a:schemeClr>
                </a:solidFill>
              </a:rPr>
              <a:t>neighboring </a:t>
            </a:r>
            <a:br>
              <a:rPr lang="en-US" sz="3200" b="1" dirty="0" smtClean="0">
                <a:solidFill>
                  <a:schemeClr val="tx2">
                    <a:lumMod val="75000"/>
                  </a:schemeClr>
                </a:solidFill>
              </a:rPr>
            </a:br>
            <a:r>
              <a:rPr lang="en-US" sz="3200" b="1" dirty="0" smtClean="0">
                <a:solidFill>
                  <a:schemeClr val="tx2">
                    <a:lumMod val="75000"/>
                  </a:schemeClr>
                </a:solidFill>
              </a:rPr>
              <a:t>residential shoreline, </a:t>
            </a:r>
            <a:br>
              <a:rPr lang="en-US" sz="3200" b="1" dirty="0" smtClean="0">
                <a:solidFill>
                  <a:schemeClr val="tx2">
                    <a:lumMod val="75000"/>
                  </a:schemeClr>
                </a:solidFill>
              </a:rPr>
            </a:br>
            <a:r>
              <a:rPr lang="en-US" sz="3200" b="1" dirty="0" smtClean="0">
                <a:solidFill>
                  <a:schemeClr val="tx2">
                    <a:lumMod val="75000"/>
                  </a:schemeClr>
                </a:solidFill>
              </a:rPr>
              <a:t>view north</a:t>
            </a:r>
            <a:endParaRPr lang="en-US" sz="3200" b="1" dirty="0">
              <a:solidFill>
                <a:schemeClr val="tx2">
                  <a:lumMod val="75000"/>
                </a:schemeClr>
              </a:solidFill>
            </a:endParaRPr>
          </a:p>
        </p:txBody>
      </p:sp>
      <p:pic>
        <p:nvPicPr>
          <p:cNvPr id="6" name="Content Placeholder 5" descr="IMG_0094.jpg"/>
          <p:cNvPicPr>
            <a:picLocks noGrp="1" noChangeAspect="1"/>
          </p:cNvPicPr>
          <p:nvPr>
            <p:ph idx="1"/>
          </p:nvPr>
        </p:nvPicPr>
        <p:blipFill>
          <a:blip r:embed="rId2" cstate="screen">
            <a:lum bright="20000" contrast="-1000"/>
            <a:extLst>
              <a:ext uri="{28A0092B-C50C-407E-A947-70E740481C1C}">
                <a14:useLocalDpi xmlns:a14="http://schemas.microsoft.com/office/drawing/2010/main"/>
              </a:ext>
            </a:extLst>
          </a:blip>
          <a:srcRect/>
          <a:stretch>
            <a:fillRect/>
          </a:stretch>
        </p:blipFill>
        <p:spPr>
          <a:xfrm>
            <a:off x="4169518" y="19390"/>
            <a:ext cx="4974482" cy="6858000"/>
          </a:xfrm>
        </p:spPr>
      </p:pic>
      <p:sp>
        <p:nvSpPr>
          <p:cNvPr id="4" name="Title 1"/>
          <p:cNvSpPr txBox="1">
            <a:spLocks/>
          </p:cNvSpPr>
          <p:nvPr/>
        </p:nvSpPr>
        <p:spPr>
          <a:xfrm>
            <a:off x="457200" y="274637"/>
            <a:ext cx="3262774" cy="4625139"/>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TextBox 4"/>
          <p:cNvSpPr txBox="1"/>
          <p:nvPr/>
        </p:nvSpPr>
        <p:spPr>
          <a:xfrm>
            <a:off x="1076050" y="6573209"/>
            <a:ext cx="3093467"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007" y="274639"/>
            <a:ext cx="3720100" cy="4121863"/>
          </a:xfrm>
        </p:spPr>
        <p:txBody>
          <a:bodyPr>
            <a:normAutofit/>
          </a:bodyPr>
          <a:lstStyle/>
          <a:p>
            <a:pPr algn="r">
              <a:spcAft>
                <a:spcPts val="1200"/>
              </a:spcAft>
            </a:pPr>
            <a:r>
              <a:rPr lang="en-US" sz="3200" b="1" dirty="0" smtClean="0">
                <a:solidFill>
                  <a:schemeClr val="tx2">
                    <a:lumMod val="75000"/>
                  </a:schemeClr>
                </a:solidFill>
              </a:rPr>
              <a:t>Warner Park,</a:t>
            </a:r>
            <a:br>
              <a:rPr lang="en-US" sz="3200" b="1" dirty="0" smtClean="0">
                <a:solidFill>
                  <a:schemeClr val="tx2">
                    <a:lumMod val="75000"/>
                  </a:schemeClr>
                </a:solidFill>
              </a:rPr>
            </a:br>
            <a:r>
              <a:rPr lang="en-US" sz="3200" b="1" dirty="0" smtClean="0">
                <a:solidFill>
                  <a:schemeClr val="tx2">
                    <a:lumMod val="75000"/>
                  </a:schemeClr>
                </a:solidFill>
              </a:rPr>
              <a:t>shoreline erosion </a:t>
            </a:r>
            <a:r>
              <a:rPr lang="en-US" dirty="0" smtClean="0">
                <a:solidFill>
                  <a:schemeClr val="tx2">
                    <a:lumMod val="75000"/>
                  </a:schemeClr>
                </a:solidFill>
              </a:rPr>
              <a:t/>
            </a:r>
            <a:br>
              <a:rPr lang="en-US" dirty="0" smtClean="0">
                <a:solidFill>
                  <a:schemeClr val="tx2">
                    <a:lumMod val="75000"/>
                  </a:schemeClr>
                </a:solidFill>
              </a:rPr>
            </a:br>
            <a:r>
              <a:rPr lang="en-US" dirty="0" smtClean="0">
                <a:solidFill>
                  <a:schemeClr val="tx2">
                    <a:lumMod val="75000"/>
                  </a:schemeClr>
                </a:solidFill>
              </a:rPr>
              <a:t/>
            </a:r>
            <a:br>
              <a:rPr lang="en-US" dirty="0" smtClean="0">
                <a:solidFill>
                  <a:schemeClr val="tx2">
                    <a:lumMod val="75000"/>
                  </a:schemeClr>
                </a:solidFill>
              </a:rPr>
            </a:br>
            <a:r>
              <a:rPr lang="en-US" sz="2000" i="1" dirty="0" smtClean="0">
                <a:solidFill>
                  <a:schemeClr val="tx2">
                    <a:lumMod val="75000"/>
                  </a:schemeClr>
                </a:solidFill>
              </a:rPr>
              <a:t>from wave/wind action </a:t>
            </a:r>
            <a:br>
              <a:rPr lang="en-US" sz="2000" i="1" dirty="0" smtClean="0">
                <a:solidFill>
                  <a:schemeClr val="tx2">
                    <a:lumMod val="75000"/>
                  </a:schemeClr>
                </a:solidFill>
              </a:rPr>
            </a:br>
            <a:r>
              <a:rPr lang="en-US" sz="2000" i="1" dirty="0" smtClean="0">
                <a:solidFill>
                  <a:schemeClr val="tx2">
                    <a:lumMod val="75000"/>
                  </a:schemeClr>
                </a:solidFill>
              </a:rPr>
              <a:t>at high water levels, stormwater runoff,</a:t>
            </a:r>
            <a:br>
              <a:rPr lang="en-US" sz="2000" i="1" dirty="0" smtClean="0">
                <a:solidFill>
                  <a:schemeClr val="tx2">
                    <a:lumMod val="75000"/>
                  </a:schemeClr>
                </a:solidFill>
              </a:rPr>
            </a:br>
            <a:r>
              <a:rPr lang="en-US" sz="2000" i="1" dirty="0" smtClean="0">
                <a:solidFill>
                  <a:schemeClr val="tx2">
                    <a:lumMod val="75000"/>
                  </a:schemeClr>
                </a:solidFill>
              </a:rPr>
              <a:t>grass sod vs. native plants, </a:t>
            </a:r>
            <a:br>
              <a:rPr lang="en-US" sz="2000" i="1" dirty="0" smtClean="0">
                <a:solidFill>
                  <a:schemeClr val="tx2">
                    <a:lumMod val="75000"/>
                  </a:schemeClr>
                </a:solidFill>
              </a:rPr>
            </a:br>
            <a:r>
              <a:rPr lang="en-US" sz="2000" i="1" dirty="0" smtClean="0">
                <a:solidFill>
                  <a:schemeClr val="tx2">
                    <a:lumMod val="75000"/>
                  </a:schemeClr>
                </a:solidFill>
              </a:rPr>
              <a:t>etc.</a:t>
            </a:r>
            <a:endParaRPr lang="en-US" sz="2000" i="1" dirty="0">
              <a:solidFill>
                <a:schemeClr val="tx2">
                  <a:lumMod val="75000"/>
                </a:schemeClr>
              </a:solidFill>
            </a:endParaRPr>
          </a:p>
        </p:txBody>
      </p:sp>
      <p:pic>
        <p:nvPicPr>
          <p:cNvPr id="4" name="Content Placeholder 3" descr="IMG_0097.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098389" y="21344"/>
            <a:ext cx="5045611" cy="6858000"/>
          </a:xfrm>
        </p:spPr>
      </p:pic>
      <p:sp>
        <p:nvSpPr>
          <p:cNvPr id="5" name="TextBox 4"/>
          <p:cNvSpPr txBox="1"/>
          <p:nvPr/>
        </p:nvSpPr>
        <p:spPr>
          <a:xfrm>
            <a:off x="806041" y="6434709"/>
            <a:ext cx="3154066"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74639"/>
            <a:ext cx="4360120" cy="1265473"/>
          </a:xfrm>
        </p:spPr>
        <p:txBody>
          <a:bodyPr>
            <a:normAutofit/>
          </a:bodyPr>
          <a:lstStyle/>
          <a:p>
            <a:pPr algn="r"/>
            <a:r>
              <a:rPr lang="en-US" sz="3200" b="1" dirty="0" smtClean="0">
                <a:solidFill>
                  <a:schemeClr val="tx2">
                    <a:lumMod val="75000"/>
                  </a:schemeClr>
                </a:solidFill>
              </a:rPr>
              <a:t>James Madison Park, </a:t>
            </a:r>
            <a:br>
              <a:rPr lang="en-US" sz="3200" b="1" dirty="0" smtClean="0">
                <a:solidFill>
                  <a:schemeClr val="tx2">
                    <a:lumMod val="75000"/>
                  </a:schemeClr>
                </a:solidFill>
              </a:rPr>
            </a:br>
            <a:r>
              <a:rPr lang="en-US" sz="3200" b="1" dirty="0" smtClean="0">
                <a:solidFill>
                  <a:schemeClr val="tx2">
                    <a:lumMod val="75000"/>
                  </a:schemeClr>
                </a:solidFill>
              </a:rPr>
              <a:t>view northeast</a:t>
            </a:r>
            <a:endParaRPr lang="en-US" sz="3200" b="1" dirty="0">
              <a:solidFill>
                <a:schemeClr val="tx2">
                  <a:lumMod val="75000"/>
                </a:schemeClr>
              </a:solidFill>
            </a:endParaRPr>
          </a:p>
        </p:txBody>
      </p:sp>
      <p:pic>
        <p:nvPicPr>
          <p:cNvPr id="4" name="Content Placeholder 3" descr="IMG_0099.jpg"/>
          <p:cNvPicPr>
            <a:picLocks noGrp="1" noChangeAspect="1"/>
          </p:cNvPicPr>
          <p:nvPr>
            <p:ph idx="1"/>
          </p:nvPr>
        </p:nvPicPr>
        <p:blipFill>
          <a:blip r:embed="rId2" cstate="screen">
            <a:extLst>
              <a:ext uri="{28A0092B-C50C-407E-A947-70E740481C1C}">
                <a14:useLocalDpi xmlns:a14="http://schemas.microsoft.com/office/drawing/2010/main"/>
              </a:ext>
            </a:extLst>
          </a:blip>
          <a:srcRect r="-497"/>
          <a:stretch>
            <a:fillRect/>
          </a:stretch>
        </p:blipFill>
        <p:spPr>
          <a:xfrm>
            <a:off x="4580124" y="0"/>
            <a:ext cx="4563875" cy="6858000"/>
          </a:xfrm>
        </p:spPr>
      </p:pic>
      <p:sp>
        <p:nvSpPr>
          <p:cNvPr id="5" name="TextBox 4"/>
          <p:cNvSpPr txBox="1"/>
          <p:nvPr/>
        </p:nvSpPr>
        <p:spPr>
          <a:xfrm>
            <a:off x="1076050" y="6573209"/>
            <a:ext cx="3504073"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4750130" cy="1405484"/>
          </a:xfrm>
        </p:spPr>
        <p:txBody>
          <a:bodyPr>
            <a:normAutofit/>
          </a:bodyPr>
          <a:lstStyle/>
          <a:p>
            <a:pPr algn="r"/>
            <a:r>
              <a:rPr lang="en-US" sz="3200" b="1" dirty="0" smtClean="0">
                <a:solidFill>
                  <a:schemeClr val="tx2">
                    <a:lumMod val="75000"/>
                  </a:schemeClr>
                </a:solidFill>
              </a:rPr>
              <a:t>James Madison Park, </a:t>
            </a:r>
            <a:br>
              <a:rPr lang="en-US" sz="3200" b="1" dirty="0" smtClean="0">
                <a:solidFill>
                  <a:schemeClr val="tx2">
                    <a:lumMod val="75000"/>
                  </a:schemeClr>
                </a:solidFill>
              </a:rPr>
            </a:br>
            <a:r>
              <a:rPr lang="en-US" sz="3200" b="1" dirty="0" smtClean="0">
                <a:solidFill>
                  <a:schemeClr val="tx2">
                    <a:lumMod val="75000"/>
                  </a:schemeClr>
                </a:solidFill>
              </a:rPr>
              <a:t>view southwest</a:t>
            </a:r>
            <a:endParaRPr lang="en-US" sz="3200" b="1" dirty="0">
              <a:solidFill>
                <a:schemeClr val="tx2">
                  <a:lumMod val="75000"/>
                </a:schemeClr>
              </a:solidFill>
            </a:endParaRPr>
          </a:p>
        </p:txBody>
      </p:sp>
      <p:pic>
        <p:nvPicPr>
          <p:cNvPr id="4" name="Content Placeholder 3" descr="IMG_0100.jpg"/>
          <p:cNvPicPr>
            <a:picLocks noGrp="1" noChangeAspect="1"/>
          </p:cNvPicPr>
          <p:nvPr>
            <p:ph idx="1"/>
          </p:nvPr>
        </p:nvPicPr>
        <p:blipFill>
          <a:blip r:embed="rId2" cstate="screen">
            <a:extLst>
              <a:ext uri="{28A0092B-C50C-407E-A947-70E740481C1C}">
                <a14:useLocalDpi xmlns:a14="http://schemas.microsoft.com/office/drawing/2010/main"/>
              </a:ext>
            </a:extLst>
          </a:blip>
          <a:srcRect r="-56"/>
          <a:stretch>
            <a:fillRect/>
          </a:stretch>
        </p:blipFill>
        <p:spPr>
          <a:xfrm>
            <a:off x="4750130" y="0"/>
            <a:ext cx="4393870" cy="6858000"/>
          </a:xfrm>
        </p:spPr>
      </p:pic>
      <p:sp>
        <p:nvSpPr>
          <p:cNvPr id="5" name="TextBox 4"/>
          <p:cNvSpPr txBox="1"/>
          <p:nvPr/>
        </p:nvSpPr>
        <p:spPr>
          <a:xfrm>
            <a:off x="1076050" y="6573209"/>
            <a:ext cx="3674079"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520124" cy="1245473"/>
          </a:xfrm>
        </p:spPr>
        <p:txBody>
          <a:bodyPr>
            <a:normAutofit/>
          </a:bodyPr>
          <a:lstStyle/>
          <a:p>
            <a:pPr algn="r"/>
            <a:r>
              <a:rPr lang="en-US" sz="3200" b="1" dirty="0" smtClean="0">
                <a:solidFill>
                  <a:schemeClr val="tx2">
                    <a:lumMod val="75000"/>
                  </a:schemeClr>
                </a:solidFill>
              </a:rPr>
              <a:t>James Madison Park, view southwest</a:t>
            </a:r>
            <a:endParaRPr lang="en-US" sz="3200" b="1" dirty="0">
              <a:solidFill>
                <a:schemeClr val="tx2">
                  <a:lumMod val="75000"/>
                </a:schemeClr>
              </a:solidFill>
            </a:endParaRPr>
          </a:p>
        </p:txBody>
      </p:sp>
      <p:pic>
        <p:nvPicPr>
          <p:cNvPr id="4" name="Content Placeholder 3" descr="IMG_0102.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20124" y="0"/>
            <a:ext cx="4623876" cy="6858000"/>
          </a:xfrm>
        </p:spPr>
      </p:pic>
      <p:sp>
        <p:nvSpPr>
          <p:cNvPr id="5" name="TextBox 4"/>
          <p:cNvSpPr txBox="1"/>
          <p:nvPr/>
        </p:nvSpPr>
        <p:spPr>
          <a:xfrm>
            <a:off x="1076050" y="6573209"/>
            <a:ext cx="3444073"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10112" cy="1675481"/>
          </a:xfrm>
        </p:spPr>
        <p:txBody>
          <a:bodyPr>
            <a:normAutofit/>
          </a:bodyPr>
          <a:lstStyle/>
          <a:p>
            <a:r>
              <a:rPr lang="en-US" sz="3200" b="1" dirty="0" smtClean="0">
                <a:solidFill>
                  <a:schemeClr val="tx2">
                    <a:lumMod val="75000"/>
                  </a:schemeClr>
                </a:solidFill>
              </a:rPr>
              <a:t>UW Union Terrace,</a:t>
            </a:r>
            <a:br>
              <a:rPr lang="en-US" sz="3200" b="1" dirty="0" smtClean="0">
                <a:solidFill>
                  <a:schemeClr val="tx2">
                    <a:lumMod val="75000"/>
                  </a:schemeClr>
                </a:solidFill>
              </a:rPr>
            </a:br>
            <a:r>
              <a:rPr lang="en-US" sz="3200" b="1" dirty="0" smtClean="0">
                <a:solidFill>
                  <a:schemeClr val="tx2">
                    <a:lumMod val="75000"/>
                  </a:schemeClr>
                </a:solidFill>
              </a:rPr>
              <a:t>view northeast</a:t>
            </a:r>
            <a:endParaRPr lang="en-US" sz="3200" b="1" dirty="0">
              <a:solidFill>
                <a:schemeClr val="tx2">
                  <a:lumMod val="75000"/>
                </a:schemeClr>
              </a:solidFill>
            </a:endParaRPr>
          </a:p>
        </p:txBody>
      </p:sp>
      <p:pic>
        <p:nvPicPr>
          <p:cNvPr id="4" name="Content Placeholder 3" descr="IMG_0109.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110112" y="0"/>
            <a:ext cx="5033888" cy="6857999"/>
          </a:xfrm>
        </p:spPr>
      </p:pic>
      <p:sp>
        <p:nvSpPr>
          <p:cNvPr id="5" name="TextBox 4"/>
          <p:cNvSpPr txBox="1"/>
          <p:nvPr/>
        </p:nvSpPr>
        <p:spPr>
          <a:xfrm>
            <a:off x="1076050" y="6573209"/>
            <a:ext cx="3034061"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90111" cy="2465198"/>
          </a:xfrm>
        </p:spPr>
        <p:txBody>
          <a:bodyPr>
            <a:normAutofit/>
          </a:bodyPr>
          <a:lstStyle/>
          <a:p>
            <a:pPr algn="r"/>
            <a:r>
              <a:rPr lang="en-US" sz="3200" b="1" dirty="0" smtClean="0">
                <a:solidFill>
                  <a:schemeClr val="tx2">
                    <a:lumMod val="75000"/>
                  </a:schemeClr>
                </a:solidFill>
              </a:rPr>
              <a:t>UW Union Terrace,</a:t>
            </a:r>
            <a:br>
              <a:rPr lang="en-US" sz="3200" b="1" dirty="0" smtClean="0">
                <a:solidFill>
                  <a:schemeClr val="tx2">
                    <a:lumMod val="75000"/>
                  </a:schemeClr>
                </a:solidFill>
              </a:rPr>
            </a:br>
            <a:r>
              <a:rPr lang="en-US" sz="3200" b="1" dirty="0" smtClean="0">
                <a:solidFill>
                  <a:schemeClr val="tx2">
                    <a:lumMod val="75000"/>
                  </a:schemeClr>
                </a:solidFill>
              </a:rPr>
              <a:t>view northeast</a:t>
            </a:r>
            <a:br>
              <a:rPr lang="en-US" sz="3200" b="1" dirty="0" smtClean="0">
                <a:solidFill>
                  <a:schemeClr val="tx2">
                    <a:lumMod val="75000"/>
                  </a:schemeClr>
                </a:solidFill>
              </a:rPr>
            </a:br>
            <a:r>
              <a:rPr lang="en-US" sz="3200" b="1" dirty="0" smtClean="0">
                <a:solidFill>
                  <a:schemeClr val="tx2">
                    <a:lumMod val="75000"/>
                  </a:schemeClr>
                </a:solidFill>
              </a:rPr>
              <a:t/>
            </a:r>
            <a:br>
              <a:rPr lang="en-US" sz="3200" b="1" dirty="0" smtClean="0">
                <a:solidFill>
                  <a:schemeClr val="tx2">
                    <a:lumMod val="75000"/>
                  </a:schemeClr>
                </a:solidFill>
              </a:rPr>
            </a:br>
            <a:r>
              <a:rPr lang="en-US" sz="2000" b="1" dirty="0" smtClean="0">
                <a:solidFill>
                  <a:schemeClr val="tx2">
                    <a:lumMod val="75000"/>
                  </a:schemeClr>
                </a:solidFill>
              </a:rPr>
              <a:t>(note: access via waterfront steps to lake is maintained</a:t>
            </a:r>
            <a:r>
              <a:rPr lang="en-US" sz="1200" b="1" dirty="0" smtClean="0">
                <a:solidFill>
                  <a:schemeClr val="tx2">
                    <a:lumMod val="75000"/>
                  </a:schemeClr>
                </a:solidFill>
              </a:rPr>
              <a:t>)</a:t>
            </a:r>
            <a:endParaRPr lang="en-US" sz="1200" b="1" dirty="0">
              <a:solidFill>
                <a:schemeClr val="tx2">
                  <a:lumMod val="75000"/>
                </a:schemeClr>
              </a:solidFill>
            </a:endParaRPr>
          </a:p>
        </p:txBody>
      </p:sp>
      <p:pic>
        <p:nvPicPr>
          <p:cNvPr id="4" name="Content Placeholder 3" descr="IMG_0110.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090112" y="0"/>
            <a:ext cx="5065036" cy="6858000"/>
          </a:xfrm>
        </p:spPr>
      </p:pic>
      <p:sp>
        <p:nvSpPr>
          <p:cNvPr id="5" name="TextBox 4"/>
          <p:cNvSpPr txBox="1"/>
          <p:nvPr/>
        </p:nvSpPr>
        <p:spPr>
          <a:xfrm>
            <a:off x="1076050" y="6573209"/>
            <a:ext cx="3014061"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1733"/>
          </a:xfrm>
        </p:spPr>
        <p:txBody>
          <a:bodyPr>
            <a:normAutofit/>
          </a:bodyPr>
          <a:lstStyle/>
          <a:p>
            <a:r>
              <a:rPr lang="en-US" sz="3200" b="1" spc="300" dirty="0" smtClean="0">
                <a:solidFill>
                  <a:srgbClr val="004BA9"/>
                </a:solidFill>
              </a:rPr>
              <a:t>Toward a Natural Lake Mendota</a:t>
            </a:r>
            <a:endParaRPr lang="en-US" sz="3200" dirty="0">
              <a:solidFill>
                <a:srgbClr val="004BA9"/>
              </a:solidFill>
            </a:endParaRPr>
          </a:p>
        </p:txBody>
      </p:sp>
      <p:sp>
        <p:nvSpPr>
          <p:cNvPr id="3" name="Content Placeholder 2"/>
          <p:cNvSpPr>
            <a:spLocks noGrp="1"/>
          </p:cNvSpPr>
          <p:nvPr>
            <p:ph idx="1"/>
          </p:nvPr>
        </p:nvSpPr>
        <p:spPr>
          <a:xfrm>
            <a:off x="282242" y="821734"/>
            <a:ext cx="8621211" cy="6036266"/>
          </a:xfrm>
        </p:spPr>
        <p:txBody>
          <a:bodyPr>
            <a:normAutofit fontScale="85000" lnSpcReduction="10000"/>
          </a:bodyPr>
          <a:lstStyle/>
          <a:p>
            <a:pPr algn="ctr">
              <a:spcBef>
                <a:spcPts val="0"/>
              </a:spcBef>
              <a:spcAft>
                <a:spcPts val="1000"/>
              </a:spcAft>
              <a:buClr>
                <a:schemeClr val="accent5">
                  <a:lumMod val="20000"/>
                  <a:lumOff val="80000"/>
                </a:schemeClr>
              </a:buClr>
              <a:buNone/>
            </a:pPr>
            <a:r>
              <a:rPr lang="en-US" sz="2595" b="1" i="1" dirty="0" smtClean="0">
                <a:solidFill>
                  <a:srgbClr val="004BA9"/>
                </a:solidFill>
              </a:rPr>
              <a:t>PHASE 1: STOPPING THE DAMAGE</a:t>
            </a:r>
          </a:p>
          <a:p>
            <a:pPr>
              <a:spcBef>
                <a:spcPts val="0"/>
              </a:spcBef>
              <a:spcAft>
                <a:spcPts val="1000"/>
              </a:spcAft>
              <a:buClr>
                <a:schemeClr val="accent5">
                  <a:lumMod val="20000"/>
                  <a:lumOff val="80000"/>
                </a:schemeClr>
              </a:buClr>
              <a:buNone/>
            </a:pPr>
            <a:r>
              <a:rPr lang="en-US" sz="2400" b="1" i="1" dirty="0" smtClean="0">
                <a:solidFill>
                  <a:srgbClr val="004BA9"/>
                </a:solidFill>
              </a:rPr>
              <a:t>     No later than MAR 2013, lower the 1979 Lake Order summer targets by 6”. Adjust the winter 2013-14 target to equal the new summer minimum target.</a:t>
            </a:r>
          </a:p>
          <a:p>
            <a:pPr>
              <a:spcBef>
                <a:spcPts val="0"/>
              </a:spcBef>
              <a:spcAft>
                <a:spcPts val="1000"/>
              </a:spcAft>
              <a:buNone/>
            </a:pPr>
            <a:endParaRPr lang="en-US" sz="471" b="1" i="1" dirty="0" smtClean="0">
              <a:solidFill>
                <a:srgbClr val="004BA9"/>
              </a:solidFill>
            </a:endParaRPr>
          </a:p>
          <a:p>
            <a:pPr algn="ctr">
              <a:spcBef>
                <a:spcPts val="0"/>
              </a:spcBef>
              <a:spcAft>
                <a:spcPts val="1000"/>
              </a:spcAft>
              <a:buNone/>
            </a:pPr>
            <a:r>
              <a:rPr lang="en-US" sz="2595" b="1" i="1" dirty="0" smtClean="0">
                <a:solidFill>
                  <a:srgbClr val="004BA9"/>
                </a:solidFill>
              </a:rPr>
              <a:t>PHASE 2: RESTORATION FOR A MORE NATURAL LAKE</a:t>
            </a:r>
          </a:p>
          <a:p>
            <a:pPr>
              <a:spcBef>
                <a:spcPts val="0"/>
              </a:spcBef>
              <a:spcAft>
                <a:spcPts val="1000"/>
              </a:spcAft>
              <a:buNone/>
            </a:pPr>
            <a:r>
              <a:rPr lang="en-US" sz="2400" b="1" i="1" dirty="0" smtClean="0">
                <a:solidFill>
                  <a:srgbClr val="004BA9"/>
                </a:solidFill>
              </a:rPr>
              <a:t>    By JAN 2014, complete all studies and public participation necessary to begin further lowering the summer  targets 2” per year, starting in summer 2014, until the natural level is achieved (~58” total). Annually adjust the Winter target to match the preceding summer’s minimum target.</a:t>
            </a:r>
          </a:p>
          <a:p>
            <a:pPr algn="ctr">
              <a:spcBef>
                <a:spcPts val="0"/>
              </a:spcBef>
              <a:spcAft>
                <a:spcPts val="1000"/>
              </a:spcAft>
              <a:buNone/>
            </a:pPr>
            <a:r>
              <a:rPr lang="en-US" sz="432" b="1" dirty="0" smtClean="0">
                <a:solidFill>
                  <a:srgbClr val="004BA9"/>
                </a:solidFill>
              </a:rPr>
              <a:t>     </a:t>
            </a:r>
          </a:p>
          <a:p>
            <a:pPr algn="ctr">
              <a:spcBef>
                <a:spcPts val="0"/>
              </a:spcBef>
              <a:spcAft>
                <a:spcPts val="1000"/>
              </a:spcAft>
              <a:buNone/>
            </a:pPr>
            <a:r>
              <a:rPr lang="en-US" sz="2595" b="1" i="1" dirty="0" smtClean="0">
                <a:solidFill>
                  <a:schemeClr val="accent2">
                    <a:lumMod val="75000"/>
                  </a:schemeClr>
                </a:solidFill>
              </a:rPr>
              <a:t>CONCURRENT LAND USE MANAGEMENT</a:t>
            </a:r>
          </a:p>
          <a:p>
            <a:pPr algn="just">
              <a:spcBef>
                <a:spcPts val="0"/>
              </a:spcBef>
              <a:spcAft>
                <a:spcPts val="1000"/>
              </a:spcAft>
              <a:buNone/>
            </a:pPr>
            <a:r>
              <a:rPr lang="en-US" sz="2400" b="1" dirty="0" smtClean="0">
                <a:solidFill>
                  <a:schemeClr val="accent2">
                    <a:lumMod val="75000"/>
                  </a:schemeClr>
                </a:solidFill>
              </a:rPr>
              <a:t>  Require that all future development in the Lake Mendota sub-watershed recreates natural hydrological conditions, while also retrofitting existing development insofar as possible toward this standard, to assure that Lake Mendota is not utilized as a detention facility for unnatural stormwater runoff.</a:t>
            </a:r>
            <a:endParaRPr lang="en-US" sz="2162" dirty="0" smtClean="0">
              <a:solidFill>
                <a:schemeClr val="accent2">
                  <a:lumMod val="75000"/>
                </a:schemeClr>
              </a:solidFill>
            </a:endParaRPr>
          </a:p>
          <a:p>
            <a:endParaRPr lang="en-US" dirty="0">
              <a:solidFill>
                <a:srgbClr val="004BA9"/>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140113" cy="2187730"/>
          </a:xfrm>
        </p:spPr>
        <p:txBody>
          <a:bodyPr>
            <a:normAutofit/>
          </a:bodyPr>
          <a:lstStyle/>
          <a:p>
            <a:pPr algn="r"/>
            <a:r>
              <a:rPr lang="en-US" sz="3200" b="1" dirty="0" smtClean="0">
                <a:solidFill>
                  <a:schemeClr val="tx2">
                    <a:lumMod val="75000"/>
                  </a:schemeClr>
                </a:solidFill>
              </a:rPr>
              <a:t>UW Union Terrace, </a:t>
            </a:r>
            <a:br>
              <a:rPr lang="en-US" sz="3200" b="1" dirty="0" smtClean="0">
                <a:solidFill>
                  <a:schemeClr val="tx2">
                    <a:lumMod val="75000"/>
                  </a:schemeClr>
                </a:solidFill>
              </a:rPr>
            </a:br>
            <a:r>
              <a:rPr lang="en-US" sz="3200" b="1" dirty="0" smtClean="0">
                <a:solidFill>
                  <a:schemeClr val="tx2">
                    <a:lumMod val="75000"/>
                  </a:schemeClr>
                </a:solidFill>
              </a:rPr>
              <a:t>view northeast</a:t>
            </a:r>
            <a:br>
              <a:rPr lang="en-US" sz="3200" b="1" dirty="0" smtClean="0">
                <a:solidFill>
                  <a:schemeClr val="tx2">
                    <a:lumMod val="75000"/>
                  </a:schemeClr>
                </a:solidFill>
              </a:rPr>
            </a:br>
            <a:r>
              <a:rPr lang="en-US" sz="3200" b="1" dirty="0" smtClean="0">
                <a:solidFill>
                  <a:schemeClr val="tx2">
                    <a:lumMod val="75000"/>
                  </a:schemeClr>
                </a:solidFill>
              </a:rPr>
              <a:t/>
            </a:r>
            <a:br>
              <a:rPr lang="en-US" sz="3200" b="1" dirty="0" smtClean="0">
                <a:solidFill>
                  <a:schemeClr val="tx2">
                    <a:lumMod val="75000"/>
                  </a:schemeClr>
                </a:solidFill>
              </a:rPr>
            </a:br>
            <a:r>
              <a:rPr lang="en-US" sz="2000" b="1" dirty="0" smtClean="0">
                <a:solidFill>
                  <a:schemeClr val="tx2">
                    <a:lumMod val="75000"/>
                  </a:schemeClr>
                </a:solidFill>
              </a:rPr>
              <a:t>(note: plenty of pier access)</a:t>
            </a:r>
            <a:endParaRPr lang="en-US" sz="2000" b="1" dirty="0">
              <a:solidFill>
                <a:schemeClr val="tx2">
                  <a:lumMod val="75000"/>
                </a:schemeClr>
              </a:solidFill>
            </a:endParaRPr>
          </a:p>
        </p:txBody>
      </p:sp>
      <p:pic>
        <p:nvPicPr>
          <p:cNvPr id="4" name="Content Placeholder 3" descr="IMG_0105.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140113" y="0"/>
            <a:ext cx="5003886" cy="6858000"/>
          </a:xfrm>
        </p:spPr>
      </p:pic>
      <p:sp>
        <p:nvSpPr>
          <p:cNvPr id="5" name="TextBox 4"/>
          <p:cNvSpPr txBox="1"/>
          <p:nvPr/>
        </p:nvSpPr>
        <p:spPr>
          <a:xfrm>
            <a:off x="1076051" y="6573209"/>
            <a:ext cx="3064062" cy="284791"/>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4301176" cy="1345481"/>
          </a:xfrm>
        </p:spPr>
        <p:txBody>
          <a:bodyPr>
            <a:normAutofit/>
          </a:bodyPr>
          <a:lstStyle/>
          <a:p>
            <a:pPr algn="r"/>
            <a:r>
              <a:rPr lang="en-US" sz="3200" b="1" dirty="0" smtClean="0">
                <a:solidFill>
                  <a:schemeClr val="tx2">
                    <a:lumMod val="75000"/>
                  </a:schemeClr>
                </a:solidFill>
              </a:rPr>
              <a:t>UW Union Terrace, view southwest</a:t>
            </a:r>
            <a:endParaRPr lang="en-US" sz="3200" b="1" dirty="0">
              <a:solidFill>
                <a:schemeClr val="tx2">
                  <a:lumMod val="75000"/>
                </a:schemeClr>
              </a:solidFill>
            </a:endParaRPr>
          </a:p>
        </p:txBody>
      </p:sp>
      <p:pic>
        <p:nvPicPr>
          <p:cNvPr id="4" name="Content Placeholder 3" descr="IMG_0106.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301176" y="0"/>
            <a:ext cx="4463872" cy="6857999"/>
          </a:xfrm>
        </p:spPr>
      </p:pic>
      <p:sp>
        <p:nvSpPr>
          <p:cNvPr id="5" name="TextBox 4"/>
          <p:cNvSpPr txBox="1"/>
          <p:nvPr/>
        </p:nvSpPr>
        <p:spPr>
          <a:xfrm>
            <a:off x="1076051" y="6573209"/>
            <a:ext cx="3225126" cy="276999"/>
          </a:xfrm>
          <a:prstGeom prst="rect">
            <a:avLst/>
          </a:prstGeom>
          <a:noFill/>
        </p:spPr>
        <p:txBody>
          <a:bodyPr wrap="square" rtlCol="0">
            <a:spAutoFit/>
          </a:bodyPr>
          <a:lstStyle/>
          <a:p>
            <a:pPr algn="r"/>
            <a:r>
              <a:rPr lang="en-US" sz="1200" dirty="0" smtClean="0"/>
              <a:t>PHOTO: Jon Becker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In other words… </a:t>
            </a:r>
            <a:endParaRPr lang="en-US" b="1" dirty="0">
              <a:solidFill>
                <a:schemeClr val="tx2">
                  <a:lumMod val="75000"/>
                </a:schemeClr>
              </a:solidFill>
            </a:endParaRPr>
          </a:p>
        </p:txBody>
      </p:sp>
      <p:sp>
        <p:nvSpPr>
          <p:cNvPr id="3" name="Content Placeholder 2"/>
          <p:cNvSpPr>
            <a:spLocks noGrp="1"/>
          </p:cNvSpPr>
          <p:nvPr>
            <p:ph idx="1"/>
          </p:nvPr>
        </p:nvSpPr>
        <p:spPr>
          <a:xfrm>
            <a:off x="457200" y="1600200"/>
            <a:ext cx="8229600" cy="3210181"/>
          </a:xfrm>
        </p:spPr>
        <p:txBody>
          <a:bodyPr>
            <a:normAutofit lnSpcReduction="10000"/>
          </a:bodyPr>
          <a:lstStyle/>
          <a:p>
            <a:pPr>
              <a:buNone/>
            </a:pPr>
            <a:endParaRPr lang="en-US" b="1" i="1" dirty="0" smtClean="0">
              <a:solidFill>
                <a:schemeClr val="tx2">
                  <a:lumMod val="75000"/>
                </a:schemeClr>
              </a:solidFill>
            </a:endParaRPr>
          </a:p>
          <a:p>
            <a:pPr algn="ctr">
              <a:buNone/>
            </a:pPr>
            <a:r>
              <a:rPr lang="en-US" b="1" i="1" dirty="0" smtClean="0">
                <a:solidFill>
                  <a:schemeClr val="tx2">
                    <a:lumMod val="75000"/>
                  </a:schemeClr>
                </a:solidFill>
              </a:rPr>
              <a:t>… the world will not end</a:t>
            </a:r>
          </a:p>
          <a:p>
            <a:pPr algn="ctr">
              <a:buNone/>
            </a:pPr>
            <a:r>
              <a:rPr lang="en-US" b="1" i="1" dirty="0" smtClean="0">
                <a:solidFill>
                  <a:schemeClr val="tx2">
                    <a:lumMod val="75000"/>
                  </a:schemeClr>
                </a:solidFill>
              </a:rPr>
              <a:t> if Lake Mendota summer target levels </a:t>
            </a:r>
          </a:p>
          <a:p>
            <a:pPr algn="ctr">
              <a:buNone/>
            </a:pPr>
            <a:r>
              <a:rPr lang="en-US" b="1" i="1" dirty="0" smtClean="0">
                <a:solidFill>
                  <a:schemeClr val="tx2">
                    <a:lumMod val="75000"/>
                  </a:schemeClr>
                </a:solidFill>
              </a:rPr>
              <a:t>are  lowered 6 inches.</a:t>
            </a:r>
          </a:p>
          <a:p>
            <a:pPr algn="ctr">
              <a:buNone/>
            </a:pPr>
            <a:endParaRPr lang="en-US" b="1" i="1" dirty="0" smtClean="0">
              <a:solidFill>
                <a:schemeClr val="tx2">
                  <a:lumMod val="75000"/>
                </a:schemeClr>
              </a:solidFill>
            </a:endParaRPr>
          </a:p>
          <a:p>
            <a:pPr algn="ctr">
              <a:buNone/>
            </a:pPr>
            <a:r>
              <a:rPr lang="en-US" sz="1600" b="1" i="1" dirty="0" smtClean="0">
                <a:solidFill>
                  <a:schemeClr val="tx2">
                    <a:lumMod val="75000"/>
                  </a:schemeClr>
                </a:solidFill>
              </a:rPr>
              <a:t>(and it actually gets that low 10% of the time)</a:t>
            </a:r>
            <a:endParaRPr lang="en-US" sz="1600" b="1" i="1" dirty="0">
              <a:solidFill>
                <a:schemeClr val="tx2">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5">
                    <a:lumMod val="75000"/>
                  </a:schemeClr>
                </a:solidFill>
              </a:rPr>
              <a:t>Winter Target Reduction</a:t>
            </a:r>
            <a:endParaRPr lang="en-US" b="1" dirty="0">
              <a:solidFill>
                <a:schemeClr val="accent5">
                  <a:lumMod val="75000"/>
                </a:schemeClr>
              </a:solidFill>
            </a:endParaRPr>
          </a:p>
        </p:txBody>
      </p:sp>
      <p:sp>
        <p:nvSpPr>
          <p:cNvPr id="3" name="Content Placeholder 2"/>
          <p:cNvSpPr>
            <a:spLocks noGrp="1"/>
          </p:cNvSpPr>
          <p:nvPr>
            <p:ph idx="1"/>
          </p:nvPr>
        </p:nvSpPr>
        <p:spPr>
          <a:xfrm>
            <a:off x="457200" y="1750127"/>
            <a:ext cx="8229600" cy="4070297"/>
          </a:xfrm>
        </p:spPr>
        <p:txBody>
          <a:bodyPr>
            <a:normAutofit lnSpcReduction="10000"/>
          </a:bodyPr>
          <a:lstStyle/>
          <a:p>
            <a:pPr algn="ctr">
              <a:buNone/>
            </a:pPr>
            <a:r>
              <a:rPr lang="en-US" sz="2800" b="1" i="1" dirty="0" smtClean="0">
                <a:solidFill>
                  <a:schemeClr val="accent5">
                    <a:lumMod val="75000"/>
                  </a:schemeClr>
                </a:solidFill>
              </a:rPr>
              <a:t>Q. Why adjust the </a:t>
            </a:r>
          </a:p>
          <a:p>
            <a:pPr algn="ctr">
              <a:buNone/>
            </a:pPr>
            <a:r>
              <a:rPr lang="en-US" sz="2800" b="1" i="1" dirty="0" smtClean="0">
                <a:solidFill>
                  <a:schemeClr val="accent5">
                    <a:lumMod val="75000"/>
                  </a:schemeClr>
                </a:solidFill>
              </a:rPr>
              <a:t>winter 2013-14 target to equal </a:t>
            </a:r>
          </a:p>
          <a:p>
            <a:pPr algn="ctr">
              <a:buNone/>
            </a:pPr>
            <a:r>
              <a:rPr lang="en-US" sz="2800" b="1" i="1" dirty="0" smtClean="0">
                <a:solidFill>
                  <a:schemeClr val="accent5">
                    <a:lumMod val="75000"/>
                  </a:schemeClr>
                </a:solidFill>
              </a:rPr>
              <a:t>the new summer minimum target?</a:t>
            </a:r>
          </a:p>
          <a:p>
            <a:pPr algn="ctr">
              <a:buNone/>
            </a:pPr>
            <a:endParaRPr lang="en-US" sz="2800" b="1" i="1" dirty="0" smtClean="0">
              <a:solidFill>
                <a:schemeClr val="accent5">
                  <a:lumMod val="75000"/>
                </a:schemeClr>
              </a:solidFill>
            </a:endParaRPr>
          </a:p>
          <a:p>
            <a:pPr algn="ctr">
              <a:buNone/>
            </a:pPr>
            <a:r>
              <a:rPr lang="en-US" sz="2800" b="1" dirty="0" smtClean="0">
                <a:solidFill>
                  <a:schemeClr val="accent5">
                    <a:lumMod val="75000"/>
                  </a:schemeClr>
                </a:solidFill>
              </a:rPr>
              <a:t>A: To reduce damage to </a:t>
            </a:r>
          </a:p>
          <a:p>
            <a:pPr algn="ctr">
              <a:buNone/>
            </a:pPr>
            <a:r>
              <a:rPr lang="en-US" sz="2800" b="1" dirty="0" smtClean="0">
                <a:solidFill>
                  <a:schemeClr val="accent5">
                    <a:lumMod val="75000"/>
                  </a:schemeClr>
                </a:solidFill>
              </a:rPr>
              <a:t>habitat and shorelines </a:t>
            </a:r>
          </a:p>
          <a:p>
            <a:pPr algn="ctr">
              <a:buNone/>
            </a:pPr>
            <a:r>
              <a:rPr lang="en-US" sz="2800" b="1" dirty="0" smtClean="0">
                <a:solidFill>
                  <a:schemeClr val="accent5">
                    <a:lumMod val="75000"/>
                  </a:schemeClr>
                </a:solidFill>
              </a:rPr>
              <a:t>from conditions resulting from the </a:t>
            </a:r>
          </a:p>
          <a:p>
            <a:pPr algn="ctr">
              <a:buNone/>
            </a:pPr>
            <a:r>
              <a:rPr lang="en-US" sz="2800" b="1" dirty="0" smtClean="0">
                <a:solidFill>
                  <a:schemeClr val="accent5">
                    <a:lumMod val="75000"/>
                  </a:schemeClr>
                </a:solidFill>
              </a:rPr>
              <a:t>WDNR 1979 Lake Orders</a:t>
            </a:r>
            <a:r>
              <a:rPr lang="en-US" sz="2800" b="1" dirty="0" smtClean="0">
                <a:solidFill>
                  <a:srgbClr val="C75805"/>
                </a:solidFill>
              </a:rPr>
              <a:t>. </a:t>
            </a:r>
            <a:endParaRPr lang="en-US" sz="2800" b="1" i="1" dirty="0">
              <a:solidFill>
                <a:srgbClr val="C75805"/>
              </a:solidFill>
            </a:endParaRPr>
          </a:p>
        </p:txBody>
      </p:sp>
      <p:sp>
        <p:nvSpPr>
          <p:cNvPr id="4" name="TextBox 3"/>
          <p:cNvSpPr txBox="1"/>
          <p:nvPr/>
        </p:nvSpPr>
        <p:spPr>
          <a:xfrm>
            <a:off x="7687310" y="4099483"/>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70065" cy="6857999"/>
          </a:xfrm>
        </p:spPr>
        <p:txBody>
          <a:bodyPr>
            <a:noAutofit/>
          </a:bodyPr>
          <a:lstStyle/>
          <a:p>
            <a:pPr algn="r"/>
            <a:r>
              <a:rPr lang="en-US" sz="2200" b="1" dirty="0" smtClean="0">
                <a:solidFill>
                  <a:srgbClr val="5313BD"/>
                </a:solidFill>
              </a:rPr>
              <a:t/>
            </a:r>
            <a:br>
              <a:rPr lang="en-US" sz="2200" b="1" dirty="0" smtClean="0">
                <a:solidFill>
                  <a:srgbClr val="5313BD"/>
                </a:solidFill>
              </a:rPr>
            </a:br>
            <a:r>
              <a:rPr lang="en-US" sz="2400" b="1" dirty="0" smtClean="0">
                <a:solidFill>
                  <a:srgbClr val="5313BD"/>
                </a:solidFill>
              </a:rPr>
              <a:t>In the Winter, </a:t>
            </a:r>
            <a:br>
              <a:rPr lang="en-US" sz="2400" b="1" dirty="0" smtClean="0">
                <a:solidFill>
                  <a:srgbClr val="5313BD"/>
                </a:solidFill>
              </a:rPr>
            </a:br>
            <a:r>
              <a:rPr lang="en-US" sz="2400" b="1" dirty="0" smtClean="0">
                <a:solidFill>
                  <a:srgbClr val="5313BD"/>
                </a:solidFill>
              </a:rPr>
              <a:t>under the 1979 Lake Orders </a:t>
            </a:r>
            <a:br>
              <a:rPr lang="en-US" sz="2400" b="1" dirty="0" smtClean="0">
                <a:solidFill>
                  <a:srgbClr val="5313BD"/>
                </a:solidFill>
              </a:rPr>
            </a:br>
            <a:r>
              <a:rPr lang="en-US" sz="2400" b="1" dirty="0" smtClean="0">
                <a:solidFill>
                  <a:srgbClr val="5313BD"/>
                </a:solidFill>
              </a:rPr>
              <a:t>Lake Mendota’s level </a:t>
            </a:r>
            <a:br>
              <a:rPr lang="en-US" sz="2400" b="1" dirty="0" smtClean="0">
                <a:solidFill>
                  <a:srgbClr val="5313BD"/>
                </a:solidFill>
              </a:rPr>
            </a:br>
            <a:r>
              <a:rPr lang="en-US" sz="2400" b="1" dirty="0" smtClean="0">
                <a:solidFill>
                  <a:srgbClr val="5313BD"/>
                </a:solidFill>
              </a:rPr>
              <a:t>is lowered so much that both flora and fauna </a:t>
            </a:r>
            <a:br>
              <a:rPr lang="en-US" sz="2400" b="1" dirty="0" smtClean="0">
                <a:solidFill>
                  <a:srgbClr val="5313BD"/>
                </a:solidFill>
              </a:rPr>
            </a:br>
            <a:r>
              <a:rPr lang="en-US" sz="2400" b="1" dirty="0" smtClean="0">
                <a:solidFill>
                  <a:srgbClr val="5313BD"/>
                </a:solidFill>
              </a:rPr>
              <a:t>are threatened.</a:t>
            </a:r>
            <a:br>
              <a:rPr lang="en-US" sz="2400" b="1" dirty="0" smtClean="0">
                <a:solidFill>
                  <a:srgbClr val="5313BD"/>
                </a:solidFill>
              </a:rPr>
            </a:br>
            <a:r>
              <a:rPr lang="en-US" sz="1000" b="1" dirty="0" smtClean="0">
                <a:solidFill>
                  <a:srgbClr val="5313BD"/>
                </a:solidFill>
              </a:rPr>
              <a:t/>
            </a:r>
            <a:br>
              <a:rPr lang="en-US" sz="1000" b="1" dirty="0" smtClean="0">
                <a:solidFill>
                  <a:srgbClr val="5313BD"/>
                </a:solidFill>
              </a:rPr>
            </a:br>
            <a:r>
              <a:rPr lang="en-US" sz="2400" b="1" dirty="0" smtClean="0">
                <a:solidFill>
                  <a:srgbClr val="5313BD"/>
                </a:solidFill>
              </a:rPr>
              <a:t>This unnatural drawdown is done </a:t>
            </a:r>
            <a:r>
              <a:rPr lang="en-US" sz="2400" b="1" u="sng" dirty="0" smtClean="0">
                <a:solidFill>
                  <a:srgbClr val="5313BD"/>
                </a:solidFill>
              </a:rPr>
              <a:t>only</a:t>
            </a:r>
            <a:r>
              <a:rPr lang="en-US" sz="2400" b="1" dirty="0" smtClean="0">
                <a:solidFill>
                  <a:srgbClr val="5313BD"/>
                </a:solidFill>
              </a:rPr>
              <a:t> to create flood capacity for the  </a:t>
            </a:r>
            <a:br>
              <a:rPr lang="en-US" sz="2400" b="1" dirty="0" smtClean="0">
                <a:solidFill>
                  <a:srgbClr val="5313BD"/>
                </a:solidFill>
              </a:rPr>
            </a:br>
            <a:r>
              <a:rPr lang="en-US" sz="2400" b="1" dirty="0" smtClean="0">
                <a:solidFill>
                  <a:srgbClr val="5313BD"/>
                </a:solidFill>
              </a:rPr>
              <a:t>Spring thaw flood risk, </a:t>
            </a:r>
            <a:br>
              <a:rPr lang="en-US" sz="2400" b="1" dirty="0" smtClean="0">
                <a:solidFill>
                  <a:srgbClr val="5313BD"/>
                </a:solidFill>
              </a:rPr>
            </a:br>
            <a:r>
              <a:rPr lang="en-US" sz="2400" b="1" dirty="0" smtClean="0">
                <a:solidFill>
                  <a:srgbClr val="5313BD"/>
                </a:solidFill>
              </a:rPr>
              <a:t>which in turn is caused by the unnaturally high Summer target levels </a:t>
            </a:r>
            <a:br>
              <a:rPr lang="en-US" sz="2400" b="1" dirty="0" smtClean="0">
                <a:solidFill>
                  <a:srgbClr val="5313BD"/>
                </a:solidFill>
              </a:rPr>
            </a:br>
            <a:r>
              <a:rPr lang="en-US" sz="2400" b="1" dirty="0" smtClean="0">
                <a:solidFill>
                  <a:srgbClr val="5313BD"/>
                </a:solidFill>
              </a:rPr>
              <a:t>of the 1979 Orders</a:t>
            </a:r>
            <a:r>
              <a:rPr lang="en-US" sz="2200" b="1" dirty="0" smtClean="0">
                <a:solidFill>
                  <a:srgbClr val="5313BD"/>
                </a:solidFill>
              </a:rPr>
              <a:t>.</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endParaRPr lang="en-US" sz="2200" b="1" dirty="0">
              <a:solidFill>
                <a:srgbClr val="5313BD"/>
              </a:solidFill>
            </a:endParaRPr>
          </a:p>
        </p:txBody>
      </p:sp>
      <p:pic>
        <p:nvPicPr>
          <p:cNvPr id="4" name="Content Placeholder 3" descr="IMG_5314.JPG"/>
          <p:cNvPicPr>
            <a:picLocks noGrp="1" noChangeAspect="1"/>
          </p:cNvPicPr>
          <p:nvPr>
            <p:ph idx="1"/>
          </p:nvPr>
        </p:nvPicPr>
        <p:blipFill>
          <a:blip r:embed="rId2" cstate="screen">
            <a:extLst>
              <a:ext uri="{28A0092B-C50C-407E-A947-70E740481C1C}">
                <a14:useLocalDpi xmlns:a14="http://schemas.microsoft.com/office/drawing/2010/main"/>
              </a:ext>
            </a:extLst>
          </a:blip>
          <a:srcRect l="-170" r="-18187"/>
          <a:stretch>
            <a:fillRect/>
          </a:stretch>
        </p:blipFill>
        <p:spPr>
          <a:xfrm>
            <a:off x="3570066" y="-1"/>
            <a:ext cx="6502080" cy="6339082"/>
          </a:xfrm>
        </p:spPr>
      </p:pic>
      <p:sp>
        <p:nvSpPr>
          <p:cNvPr id="6" name="TextBox 5"/>
          <p:cNvSpPr txBox="1"/>
          <p:nvPr/>
        </p:nvSpPr>
        <p:spPr>
          <a:xfrm>
            <a:off x="4085515" y="6339081"/>
            <a:ext cx="5058485" cy="523220"/>
          </a:xfrm>
          <a:prstGeom prst="rect">
            <a:avLst/>
          </a:prstGeom>
          <a:noFill/>
        </p:spPr>
        <p:txBody>
          <a:bodyPr wrap="square" rtlCol="0">
            <a:spAutoFit/>
          </a:bodyPr>
          <a:lstStyle/>
          <a:p>
            <a:pPr algn="r"/>
            <a:r>
              <a:rPr lang="en-US" sz="1400" b="1" dirty="0" smtClean="0"/>
              <a:t>PHOTO: Six Mile Creek north of M, water at 848.44,</a:t>
            </a:r>
          </a:p>
          <a:p>
            <a:pPr algn="r"/>
            <a:r>
              <a:rPr lang="en-US" sz="1400" b="1" dirty="0" smtClean="0"/>
              <a:t>20 FEB 2012, Si Widstrand</a:t>
            </a:r>
            <a:endParaRPr lang="en-US" sz="1400" b="1"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760075" cy="6401015"/>
          </a:xfrm>
        </p:spPr>
        <p:txBody>
          <a:bodyPr>
            <a:noAutofit/>
          </a:bodyPr>
          <a:lstStyle/>
          <a:p>
            <a:pPr algn="r"/>
            <a:r>
              <a:rPr lang="en-US" sz="2400" b="1" dirty="0" smtClean="0">
                <a:solidFill>
                  <a:srgbClr val="5313BD"/>
                </a:solidFill>
              </a:rPr>
              <a:t> </a:t>
            </a:r>
            <a:r>
              <a:rPr lang="en-US" sz="2400" b="1" i="1" dirty="0" smtClean="0">
                <a:solidFill>
                  <a:srgbClr val="5313BD"/>
                </a:solidFill>
              </a:rPr>
              <a:t>This radical seasonal swing in </a:t>
            </a:r>
            <a:br>
              <a:rPr lang="en-US" sz="2400" b="1" i="1" dirty="0" smtClean="0">
                <a:solidFill>
                  <a:srgbClr val="5313BD"/>
                </a:solidFill>
              </a:rPr>
            </a:br>
            <a:r>
              <a:rPr lang="en-US" sz="2400" b="1" i="1" dirty="0" smtClean="0">
                <a:solidFill>
                  <a:srgbClr val="5313BD"/>
                </a:solidFill>
              </a:rPr>
              <a:t>Lake Mendota’s level prevents both  submergent or shoreland vegetation from thriving. </a:t>
            </a: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endParaRPr lang="en-US" sz="2400" b="1" dirty="0">
              <a:solidFill>
                <a:srgbClr val="5313BD"/>
              </a:solidFill>
            </a:endParaRPr>
          </a:p>
        </p:txBody>
      </p:sp>
      <p:sp>
        <p:nvSpPr>
          <p:cNvPr id="6" name="TextBox 5"/>
          <p:cNvSpPr txBox="1"/>
          <p:nvPr/>
        </p:nvSpPr>
        <p:spPr>
          <a:xfrm>
            <a:off x="2760075" y="6401015"/>
            <a:ext cx="6383925" cy="461665"/>
          </a:xfrm>
          <a:prstGeom prst="rect">
            <a:avLst/>
          </a:prstGeom>
          <a:noFill/>
        </p:spPr>
        <p:txBody>
          <a:bodyPr wrap="square" rtlCol="0">
            <a:spAutoFit/>
          </a:bodyPr>
          <a:lstStyle/>
          <a:p>
            <a:pPr algn="r"/>
            <a:r>
              <a:rPr lang="en-US" sz="1200" b="1" dirty="0" smtClean="0">
                <a:solidFill>
                  <a:srgbClr val="000000"/>
                </a:solidFill>
              </a:rPr>
              <a:t>PHOTO: Six Mile Creek, looking south from CTH M; </a:t>
            </a:r>
          </a:p>
          <a:p>
            <a:pPr algn="r"/>
            <a:r>
              <a:rPr lang="en-US" sz="1200" b="1" dirty="0" smtClean="0">
                <a:solidFill>
                  <a:srgbClr val="000000"/>
                </a:solidFill>
              </a:rPr>
              <a:t>20 FEB 2012; </a:t>
            </a:r>
            <a:r>
              <a:rPr lang="en-US" sz="1200" b="1" dirty="0" smtClean="0"/>
              <a:t>Si Widstrand</a:t>
            </a:r>
            <a:endParaRPr lang="en-US" sz="1200" b="1" dirty="0"/>
          </a:p>
        </p:txBody>
      </p:sp>
      <p:pic>
        <p:nvPicPr>
          <p:cNvPr id="7" name="Content Placeholder 6" descr="IMG_5316.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36603" y="-1"/>
            <a:ext cx="6407397" cy="6401015"/>
          </a:xfr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953" y="0"/>
            <a:ext cx="2610070" cy="6581001"/>
          </a:xfrm>
        </p:spPr>
        <p:txBody>
          <a:bodyPr>
            <a:normAutofit fontScale="90000"/>
          </a:bodyPr>
          <a:lstStyle/>
          <a:p>
            <a:pPr algn="r"/>
            <a:r>
              <a:rPr lang="en-US" sz="2667" b="1" i="1" dirty="0" smtClean="0">
                <a:solidFill>
                  <a:srgbClr val="5313BD"/>
                </a:solidFill>
              </a:rPr>
              <a:t>The result: </a:t>
            </a:r>
            <a:r>
              <a:rPr lang="en-US" sz="2667" b="1" dirty="0" smtClean="0">
                <a:solidFill>
                  <a:srgbClr val="5313BD"/>
                </a:solidFill>
              </a:rPr>
              <a:t/>
            </a:r>
            <a:br>
              <a:rPr lang="en-US" sz="2667" b="1" dirty="0" smtClean="0">
                <a:solidFill>
                  <a:srgbClr val="5313BD"/>
                </a:solidFill>
              </a:rPr>
            </a:br>
            <a:r>
              <a:rPr lang="en-US" sz="2667" b="1" dirty="0" smtClean="0">
                <a:solidFill>
                  <a:srgbClr val="5313BD"/>
                </a:solidFill>
              </a:rPr>
              <a:t>Barren </a:t>
            </a:r>
            <a:br>
              <a:rPr lang="en-US" sz="2667" b="1" dirty="0" smtClean="0">
                <a:solidFill>
                  <a:srgbClr val="5313BD"/>
                </a:solidFill>
              </a:rPr>
            </a:br>
            <a:r>
              <a:rPr lang="en-US" sz="2667" b="1" dirty="0" smtClean="0">
                <a:solidFill>
                  <a:srgbClr val="5313BD"/>
                </a:solidFill>
              </a:rPr>
              <a:t>shoreland mudflats in the winter, </a:t>
            </a:r>
            <a:br>
              <a:rPr lang="en-US" sz="2667" b="1" dirty="0" smtClean="0">
                <a:solidFill>
                  <a:srgbClr val="5313BD"/>
                </a:solidFill>
              </a:rPr>
            </a:br>
            <a:r>
              <a:rPr lang="en-US" sz="2667" b="1" dirty="0" smtClean="0">
                <a:solidFill>
                  <a:srgbClr val="5313BD"/>
                </a:solidFill>
              </a:rPr>
              <a:t>and </a:t>
            </a:r>
            <a:br>
              <a:rPr lang="en-US" sz="2667" b="1" dirty="0" smtClean="0">
                <a:solidFill>
                  <a:srgbClr val="5313BD"/>
                </a:solidFill>
              </a:rPr>
            </a:br>
            <a:r>
              <a:rPr lang="en-US" sz="2667" b="1" dirty="0" smtClean="0">
                <a:solidFill>
                  <a:srgbClr val="5313BD"/>
                </a:solidFill>
              </a:rPr>
              <a:t>barren </a:t>
            </a:r>
            <a:br>
              <a:rPr lang="en-US" sz="2667" b="1" dirty="0" smtClean="0">
                <a:solidFill>
                  <a:srgbClr val="5313BD"/>
                </a:solidFill>
              </a:rPr>
            </a:br>
            <a:r>
              <a:rPr lang="en-US" sz="2667" b="1" dirty="0" smtClean="0">
                <a:solidFill>
                  <a:srgbClr val="5313BD"/>
                </a:solidFill>
              </a:rPr>
              <a:t>stream bottoms </a:t>
            </a:r>
            <a:br>
              <a:rPr lang="en-US" sz="2667" b="1" dirty="0" smtClean="0">
                <a:solidFill>
                  <a:srgbClr val="5313BD"/>
                </a:solidFill>
              </a:rPr>
            </a:br>
            <a:r>
              <a:rPr lang="en-US" sz="2667" b="1" dirty="0" smtClean="0">
                <a:solidFill>
                  <a:srgbClr val="5313BD"/>
                </a:solidFill>
              </a:rPr>
              <a:t>in the summer</a:t>
            </a:r>
            <a:r>
              <a:rPr lang="en-US" sz="2200" b="1" dirty="0" smtClean="0">
                <a:solidFill>
                  <a:srgbClr val="5313BD"/>
                </a:solidFill>
              </a:rPr>
              <a:t>.</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endParaRPr lang="en-US" sz="1778" b="1" dirty="0">
              <a:solidFill>
                <a:srgbClr val="5313BD"/>
              </a:solidFill>
            </a:endParaRPr>
          </a:p>
        </p:txBody>
      </p:sp>
      <p:sp>
        <p:nvSpPr>
          <p:cNvPr id="6" name="TextBox 5"/>
          <p:cNvSpPr txBox="1"/>
          <p:nvPr/>
        </p:nvSpPr>
        <p:spPr>
          <a:xfrm rot="10800000" flipV="1">
            <a:off x="2751022" y="6581001"/>
            <a:ext cx="6392977" cy="276999"/>
          </a:xfrm>
          <a:prstGeom prst="rect">
            <a:avLst/>
          </a:prstGeom>
          <a:noFill/>
        </p:spPr>
        <p:txBody>
          <a:bodyPr wrap="square" rtlCol="0">
            <a:spAutoFit/>
          </a:bodyPr>
          <a:lstStyle/>
          <a:p>
            <a:pPr algn="r"/>
            <a:r>
              <a:rPr lang="en-US" sz="1200" b="1" dirty="0" smtClean="0">
                <a:solidFill>
                  <a:srgbClr val="000000"/>
                </a:solidFill>
              </a:rPr>
              <a:t>PHOTO: Six Mile Creek, looking south from CTH M; 20 FEB 2012; Si Widstrand</a:t>
            </a:r>
            <a:endParaRPr lang="en-US" sz="1200" b="1" dirty="0">
              <a:solidFill>
                <a:srgbClr val="000000"/>
              </a:solidFill>
            </a:endParaRPr>
          </a:p>
        </p:txBody>
      </p:sp>
      <p:pic>
        <p:nvPicPr>
          <p:cNvPr id="8" name="Content Placeholder 7" descr="IMG_5318.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51023" y="-1"/>
            <a:ext cx="6392977" cy="6581002"/>
          </a:xfr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293" y="0"/>
            <a:ext cx="2093980" cy="5869092"/>
          </a:xfrm>
        </p:spPr>
        <p:txBody>
          <a:bodyPr>
            <a:noAutofit/>
          </a:bodyPr>
          <a:lstStyle/>
          <a:p>
            <a:pPr algn="r"/>
            <a:r>
              <a:rPr lang="en-US" sz="2400" b="1" dirty="0" smtClean="0">
                <a:solidFill>
                  <a:srgbClr val="5313BD"/>
                </a:solidFill>
              </a:rPr>
              <a:t>The extreme drop to the winter minimum  </a:t>
            </a:r>
            <a:br>
              <a:rPr lang="en-US" sz="2400" b="1" dirty="0" smtClean="0">
                <a:solidFill>
                  <a:srgbClr val="5313BD"/>
                </a:solidFill>
              </a:rPr>
            </a:br>
            <a:r>
              <a:rPr lang="en-US" sz="2400" b="1" dirty="0" smtClean="0">
                <a:solidFill>
                  <a:srgbClr val="5313BD"/>
                </a:solidFill>
              </a:rPr>
              <a:t>undercuts a sizable </a:t>
            </a:r>
            <a:br>
              <a:rPr lang="en-US" sz="2400" b="1" dirty="0" smtClean="0">
                <a:solidFill>
                  <a:srgbClr val="5313BD"/>
                </a:solidFill>
              </a:rPr>
            </a:br>
            <a:r>
              <a:rPr lang="en-US" sz="2400" b="1" dirty="0" smtClean="0">
                <a:solidFill>
                  <a:srgbClr val="5313BD"/>
                </a:solidFill>
              </a:rPr>
              <a:t>public investment in shoreland vegetation restoration.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r>
              <a:rPr lang="en-US" sz="2400" b="1" dirty="0" smtClean="0">
                <a:solidFill>
                  <a:srgbClr val="5313BD"/>
                </a:solidFill>
              </a:rPr>
              <a:t/>
            </a:r>
            <a:br>
              <a:rPr lang="en-US" sz="2400" b="1" dirty="0" smtClean="0">
                <a:solidFill>
                  <a:srgbClr val="5313BD"/>
                </a:solidFill>
              </a:rPr>
            </a:br>
            <a:endParaRPr lang="en-US" sz="2400" b="1" dirty="0">
              <a:solidFill>
                <a:srgbClr val="5313BD"/>
              </a:solidFill>
            </a:endParaRPr>
          </a:p>
        </p:txBody>
      </p:sp>
      <p:sp>
        <p:nvSpPr>
          <p:cNvPr id="6" name="TextBox 5"/>
          <p:cNvSpPr txBox="1"/>
          <p:nvPr/>
        </p:nvSpPr>
        <p:spPr>
          <a:xfrm>
            <a:off x="1664887" y="6396335"/>
            <a:ext cx="7479113" cy="461665"/>
          </a:xfrm>
          <a:prstGeom prst="rect">
            <a:avLst/>
          </a:prstGeom>
          <a:noFill/>
        </p:spPr>
        <p:txBody>
          <a:bodyPr wrap="square" rtlCol="0">
            <a:spAutoFit/>
          </a:bodyPr>
          <a:lstStyle/>
          <a:p>
            <a:pPr algn="r"/>
            <a:r>
              <a:rPr lang="en-US" sz="1200" b="1" dirty="0" smtClean="0">
                <a:solidFill>
                  <a:srgbClr val="000000"/>
                </a:solidFill>
              </a:rPr>
              <a:t>PHOTO: Yahara River, off North Unit of Cherokee Conservation Park (north end of “Cherokee Lake”)</a:t>
            </a:r>
          </a:p>
          <a:p>
            <a:pPr algn="r"/>
            <a:r>
              <a:rPr lang="en-US" sz="1200" b="1" dirty="0" smtClean="0">
                <a:solidFill>
                  <a:srgbClr val="000000"/>
                </a:solidFill>
              </a:rPr>
              <a:t> 20 FEB 2012; Si Widstrand</a:t>
            </a:r>
          </a:p>
        </p:txBody>
      </p:sp>
      <p:pic>
        <p:nvPicPr>
          <p:cNvPr id="7" name="Content Placeholder 6" descr="IMG_5327.JPG"/>
          <p:cNvPicPr>
            <a:picLocks noGrp="1" noChangeAspect="1"/>
          </p:cNvPicPr>
          <p:nvPr>
            <p:ph idx="1"/>
          </p:nvPr>
        </p:nvPicPr>
        <p:blipFill>
          <a:blip r:embed="rId2" cstate="screen">
            <a:extLst>
              <a:ext uri="{28A0092B-C50C-407E-A947-70E740481C1C}">
                <a14:useLocalDpi xmlns:a14="http://schemas.microsoft.com/office/drawing/2010/main"/>
              </a:ext>
            </a:extLst>
          </a:blip>
          <a:srcRect l="-579"/>
          <a:stretch>
            <a:fillRect/>
          </a:stretch>
        </p:blipFill>
        <p:spPr>
          <a:xfrm>
            <a:off x="2334273" y="-1"/>
            <a:ext cx="6809727" cy="6361119"/>
          </a:xfr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2145471" cy="5388583"/>
          </a:xfrm>
        </p:spPr>
        <p:txBody>
          <a:bodyPr>
            <a:normAutofit fontScale="90000"/>
          </a:bodyPr>
          <a:lstStyle/>
          <a:p>
            <a:pPr algn="r"/>
            <a:r>
              <a:rPr lang="en-US" sz="2400" b="1" dirty="0" smtClean="0">
                <a:solidFill>
                  <a:srgbClr val="5313BD"/>
                </a:solidFill>
              </a:rPr>
              <a:t>Winter mudflats </a:t>
            </a:r>
            <a:br>
              <a:rPr lang="en-US" sz="2400" b="1" dirty="0" smtClean="0">
                <a:solidFill>
                  <a:srgbClr val="5313BD"/>
                </a:solidFill>
              </a:rPr>
            </a:br>
            <a:r>
              <a:rPr lang="en-US" sz="2400" b="1" dirty="0" smtClean="0">
                <a:solidFill>
                  <a:srgbClr val="5313BD"/>
                </a:solidFill>
              </a:rPr>
              <a:t>in the Spring become a barren river bed.</a:t>
            </a: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r>
              <a:rPr lang="en-US" sz="2200" b="1" dirty="0" smtClean="0">
                <a:solidFill>
                  <a:srgbClr val="5313BD"/>
                </a:solidFill>
              </a:rPr>
              <a:t/>
            </a:r>
            <a:br>
              <a:rPr lang="en-US" sz="2200" b="1" dirty="0" smtClean="0">
                <a:solidFill>
                  <a:srgbClr val="5313BD"/>
                </a:solidFill>
              </a:rPr>
            </a:br>
            <a:endParaRPr lang="en-US" sz="1333" b="1" dirty="0">
              <a:solidFill>
                <a:srgbClr val="5313BD"/>
              </a:solidFill>
            </a:endParaRPr>
          </a:p>
        </p:txBody>
      </p:sp>
      <p:sp>
        <p:nvSpPr>
          <p:cNvPr id="6" name="TextBox 5"/>
          <p:cNvSpPr txBox="1"/>
          <p:nvPr/>
        </p:nvSpPr>
        <p:spPr>
          <a:xfrm>
            <a:off x="1141797" y="6411724"/>
            <a:ext cx="8002204" cy="461665"/>
          </a:xfrm>
          <a:prstGeom prst="rect">
            <a:avLst/>
          </a:prstGeom>
          <a:noFill/>
        </p:spPr>
        <p:txBody>
          <a:bodyPr wrap="square" rtlCol="0">
            <a:spAutoFit/>
          </a:bodyPr>
          <a:lstStyle/>
          <a:p>
            <a:pPr algn="r"/>
            <a:r>
              <a:rPr lang="en-US" sz="1200" b="1" dirty="0" smtClean="0">
                <a:solidFill>
                  <a:srgbClr val="000000"/>
                </a:solidFill>
              </a:rPr>
              <a:t>PHOTO: Yahara River, off North Unit of Cherokee Conservation Park </a:t>
            </a:r>
          </a:p>
          <a:p>
            <a:pPr algn="r"/>
            <a:r>
              <a:rPr lang="en-US" sz="1200" b="1" dirty="0" smtClean="0">
                <a:solidFill>
                  <a:srgbClr val="000000"/>
                </a:solidFill>
              </a:rPr>
              <a:t>(north end of “Cherokee Lake”); 20 FEB 2012; Si Widstrand</a:t>
            </a:r>
            <a:endParaRPr lang="en-US" sz="1200" b="1" dirty="0">
              <a:solidFill>
                <a:srgbClr val="000000"/>
              </a:solidFill>
            </a:endParaRPr>
          </a:p>
        </p:txBody>
      </p:sp>
      <p:pic>
        <p:nvPicPr>
          <p:cNvPr id="8" name="Content Placeholder 7" descr="IMG_5328.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145472" y="-1"/>
            <a:ext cx="6998529" cy="6349703"/>
          </a:xfr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2">
                    <a:lumMod val="75000"/>
                  </a:schemeClr>
                </a:solidFill>
              </a:rPr>
              <a:t>What are the benefits of lowering </a:t>
            </a:r>
            <a:br>
              <a:rPr lang="en-US" sz="3200" b="1" dirty="0" smtClean="0">
                <a:solidFill>
                  <a:schemeClr val="tx2">
                    <a:lumMod val="75000"/>
                  </a:schemeClr>
                </a:solidFill>
              </a:rPr>
            </a:br>
            <a:r>
              <a:rPr lang="en-US" sz="3200" b="1" dirty="0" smtClean="0">
                <a:solidFill>
                  <a:schemeClr val="tx2">
                    <a:lumMod val="75000"/>
                  </a:schemeClr>
                </a:solidFill>
              </a:rPr>
              <a:t>Lake Mendota 6 inches?</a:t>
            </a:r>
            <a:endParaRPr lang="en-US" sz="3200" b="1" dirty="0">
              <a:solidFill>
                <a:schemeClr val="tx2">
                  <a:lumMod val="75000"/>
                </a:schemeClr>
              </a:solidFill>
            </a:endParaRPr>
          </a:p>
        </p:txBody>
      </p:sp>
      <p:pic>
        <p:nvPicPr>
          <p:cNvPr id="4" name="Content Placeholder 3" descr="P1000278.JPG"/>
          <p:cNvPicPr>
            <a:picLocks noGrp="1" noChangeAspect="1"/>
          </p:cNvPicPr>
          <p:nvPr>
            <p:ph idx="1"/>
          </p:nvPr>
        </p:nvPicPr>
        <p:blipFill>
          <a:blip r:embed="rId2" cstate="screen">
            <a:extLst>
              <a:ext uri="{28A0092B-C50C-407E-A947-70E740481C1C}">
                <a14:useLocalDpi xmlns:a14="http://schemas.microsoft.com/office/drawing/2010/main"/>
              </a:ext>
            </a:extLst>
          </a:blip>
          <a:srcRect r="-319"/>
          <a:stretch>
            <a:fillRect/>
          </a:stretch>
        </p:blipFill>
        <p:spPr>
          <a:xfrm>
            <a:off x="1562164" y="1600200"/>
            <a:ext cx="6046363" cy="4525963"/>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835120" cy="4834350"/>
          </a:xfrm>
        </p:spPr>
        <p:txBody>
          <a:bodyPr>
            <a:normAutofit/>
          </a:bodyPr>
          <a:lstStyle/>
          <a:p>
            <a:pPr algn="r"/>
            <a:r>
              <a:rPr lang="en-US" sz="2400" b="1" dirty="0" smtClean="0">
                <a:solidFill>
                  <a:schemeClr val="tx2">
                    <a:lumMod val="75000"/>
                  </a:schemeClr>
                </a:solidFill>
              </a:rPr>
              <a:t>ORIENTATION</a:t>
            </a:r>
            <a:br>
              <a:rPr lang="en-US" sz="2400" b="1" dirty="0" smtClean="0">
                <a:solidFill>
                  <a:schemeClr val="tx2">
                    <a:lumMod val="75000"/>
                  </a:schemeClr>
                </a:solidFill>
              </a:rPr>
            </a:br>
            <a:r>
              <a:rPr lang="en-US" sz="2400" b="1" dirty="0" smtClean="0">
                <a:solidFill>
                  <a:schemeClr val="tx2">
                    <a:lumMod val="75000"/>
                  </a:schemeClr>
                </a:solidFill>
              </a:rPr>
              <a:t/>
            </a:r>
            <a:br>
              <a:rPr lang="en-US" sz="2400" b="1" dirty="0" smtClean="0">
                <a:solidFill>
                  <a:schemeClr val="tx2">
                    <a:lumMod val="75000"/>
                  </a:schemeClr>
                </a:solidFill>
              </a:rPr>
            </a:br>
            <a:r>
              <a:rPr lang="en-US" sz="2400" b="1" dirty="0" smtClean="0">
                <a:solidFill>
                  <a:schemeClr val="tx2">
                    <a:lumMod val="75000"/>
                  </a:schemeClr>
                </a:solidFill>
              </a:rPr>
              <a:t>The upper </a:t>
            </a:r>
            <a:br>
              <a:rPr lang="en-US" sz="2400" b="1" dirty="0" smtClean="0">
                <a:solidFill>
                  <a:schemeClr val="tx2">
                    <a:lumMod val="75000"/>
                  </a:schemeClr>
                </a:solidFill>
              </a:rPr>
            </a:br>
            <a:r>
              <a:rPr lang="en-US" sz="2400" b="1" dirty="0" smtClean="0">
                <a:solidFill>
                  <a:schemeClr val="tx2">
                    <a:lumMod val="75000"/>
                  </a:schemeClr>
                </a:solidFill>
              </a:rPr>
              <a:t>Yahara River,</a:t>
            </a:r>
            <a:br>
              <a:rPr lang="en-US" sz="2400" b="1" dirty="0" smtClean="0">
                <a:solidFill>
                  <a:schemeClr val="tx2">
                    <a:lumMod val="75000"/>
                  </a:schemeClr>
                </a:solidFill>
              </a:rPr>
            </a:br>
            <a:r>
              <a:rPr lang="en-US" sz="2400" b="1" dirty="0" smtClean="0">
                <a:solidFill>
                  <a:schemeClr val="tx2">
                    <a:lumMod val="75000"/>
                  </a:schemeClr>
                </a:solidFill>
              </a:rPr>
              <a:t>north </a:t>
            </a:r>
            <a:br>
              <a:rPr lang="en-US" sz="2400" b="1" dirty="0" smtClean="0">
                <a:solidFill>
                  <a:schemeClr val="tx2">
                    <a:lumMod val="75000"/>
                  </a:schemeClr>
                </a:solidFill>
              </a:rPr>
            </a:br>
            <a:r>
              <a:rPr lang="en-US" sz="2400" b="1" dirty="0" smtClean="0">
                <a:solidFill>
                  <a:schemeClr val="tx2">
                    <a:lumMod val="75000"/>
                  </a:schemeClr>
                </a:solidFill>
              </a:rPr>
              <a:t>Lake Mendota </a:t>
            </a:r>
            <a:br>
              <a:rPr lang="en-US" sz="2400" b="1" dirty="0" smtClean="0">
                <a:solidFill>
                  <a:schemeClr val="tx2">
                    <a:lumMod val="75000"/>
                  </a:schemeClr>
                </a:solidFill>
              </a:rPr>
            </a:br>
            <a:r>
              <a:rPr lang="en-US" sz="2400" b="1" dirty="0" smtClean="0">
                <a:solidFill>
                  <a:schemeClr val="tx2">
                    <a:lumMod val="75000"/>
                  </a:schemeClr>
                </a:solidFill>
              </a:rPr>
              <a:t>and </a:t>
            </a:r>
            <a:br>
              <a:rPr lang="en-US" sz="2400" b="1" dirty="0" smtClean="0">
                <a:solidFill>
                  <a:schemeClr val="tx2">
                    <a:lumMod val="75000"/>
                  </a:schemeClr>
                </a:solidFill>
              </a:rPr>
            </a:br>
            <a:r>
              <a:rPr lang="en-US" sz="2400" b="1" dirty="0" smtClean="0">
                <a:solidFill>
                  <a:schemeClr val="tx2">
                    <a:lumMod val="75000"/>
                  </a:schemeClr>
                </a:solidFill>
              </a:rPr>
              <a:t>Cherokee Marsh, </a:t>
            </a:r>
            <a:br>
              <a:rPr lang="en-US" sz="2400" b="1" dirty="0" smtClean="0">
                <a:solidFill>
                  <a:schemeClr val="tx2">
                    <a:lumMod val="75000"/>
                  </a:schemeClr>
                </a:solidFill>
              </a:rPr>
            </a:br>
            <a:r>
              <a:rPr lang="en-US" sz="2400" b="1" dirty="0" smtClean="0">
                <a:solidFill>
                  <a:schemeClr val="tx2">
                    <a:lumMod val="75000"/>
                  </a:schemeClr>
                </a:solidFill>
              </a:rPr>
              <a:t>present day</a:t>
            </a:r>
            <a:br>
              <a:rPr lang="en-US" sz="2400" b="1" dirty="0" smtClean="0">
                <a:solidFill>
                  <a:schemeClr val="tx2">
                    <a:lumMod val="75000"/>
                  </a:schemeClr>
                </a:solidFill>
              </a:rPr>
            </a:br>
            <a:r>
              <a:rPr lang="en-US" sz="2400" b="1" dirty="0" smtClean="0">
                <a:solidFill>
                  <a:schemeClr val="tx2">
                    <a:lumMod val="75000"/>
                  </a:schemeClr>
                </a:solidFill>
              </a:rPr>
              <a:t/>
            </a:r>
            <a:br>
              <a:rPr lang="en-US" sz="2400" b="1" dirty="0" smtClean="0">
                <a:solidFill>
                  <a:schemeClr val="tx2">
                    <a:lumMod val="75000"/>
                  </a:schemeClr>
                </a:solidFill>
              </a:rPr>
            </a:br>
            <a:r>
              <a:rPr lang="en-US" sz="1800" dirty="0" err="1" smtClean="0">
                <a:solidFill>
                  <a:srgbClr val="FF0000"/>
                </a:solidFill>
                <a:latin typeface="Wingdings"/>
                <a:ea typeface="Wingdings"/>
                <a:cs typeface="Wingdings"/>
              </a:rPr>
              <a:t></a:t>
            </a:r>
            <a:r>
              <a:rPr lang="en-US" sz="1200" dirty="0" smtClean="0">
                <a:solidFill>
                  <a:srgbClr val="FF0000"/>
                </a:solidFill>
                <a:latin typeface="Wingdings"/>
                <a:ea typeface="Wingdings"/>
                <a:cs typeface="Wingdings"/>
              </a:rPr>
              <a:t> </a:t>
            </a:r>
            <a:r>
              <a:rPr lang="en-US" sz="1200" dirty="0" smtClean="0">
                <a:solidFill>
                  <a:schemeClr val="tx2">
                    <a:lumMod val="75000"/>
                  </a:schemeClr>
                </a:solidFill>
              </a:rPr>
              <a:t>=  gage station </a:t>
            </a:r>
            <a:r>
              <a:rPr lang="en-US" sz="2400" b="1" dirty="0" smtClean="0"/>
              <a:t/>
            </a:r>
            <a:br>
              <a:rPr lang="en-US" sz="2400" b="1" dirty="0" smtClean="0"/>
            </a:br>
            <a:endParaRPr lang="en-US" sz="2400" b="1" dirty="0"/>
          </a:p>
        </p:txBody>
      </p:sp>
      <p:pic>
        <p:nvPicPr>
          <p:cNvPr id="6" name="Picture 5"/>
          <p:cNvPicPr/>
          <p:nvPr/>
        </p:nvPicPr>
        <p:blipFill>
          <a:blip r:embed="rId2"/>
          <a:srcRect/>
          <a:stretch>
            <a:fillRect/>
          </a:stretch>
        </p:blipFill>
        <p:spPr bwMode="auto">
          <a:xfrm>
            <a:off x="2835120" y="0"/>
            <a:ext cx="630888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950" y="0"/>
            <a:ext cx="8934049" cy="2031999"/>
          </a:xfrm>
        </p:spPr>
        <p:txBody>
          <a:bodyPr>
            <a:noAutofit/>
          </a:bodyPr>
          <a:lstStyle/>
          <a:p>
            <a:r>
              <a:rPr lang="en-US" sz="3200" b="1" i="1" dirty="0" smtClean="0">
                <a:solidFill>
                  <a:srgbClr val="004BA9"/>
                </a:solidFill>
              </a:rPr>
              <a:t>The benefits of lowering Lake Mendota </a:t>
            </a:r>
            <a:br>
              <a:rPr lang="en-US" sz="3200" b="1" i="1" dirty="0" smtClean="0">
                <a:solidFill>
                  <a:srgbClr val="004BA9"/>
                </a:solidFill>
              </a:rPr>
            </a:br>
            <a:r>
              <a:rPr lang="en-US" sz="3200" b="1" i="1" dirty="0" smtClean="0">
                <a:solidFill>
                  <a:srgbClr val="004BA9"/>
                </a:solidFill>
              </a:rPr>
              <a:t>6 inches are very compelling, </a:t>
            </a:r>
            <a:br>
              <a:rPr lang="en-US" sz="3200" b="1" i="1" dirty="0" smtClean="0">
                <a:solidFill>
                  <a:srgbClr val="004BA9"/>
                </a:solidFill>
              </a:rPr>
            </a:br>
            <a:r>
              <a:rPr lang="en-US" sz="3200" b="1" i="1" dirty="0" smtClean="0">
                <a:solidFill>
                  <a:srgbClr val="004BA9"/>
                </a:solidFill>
              </a:rPr>
              <a:t>across several categories:</a:t>
            </a:r>
            <a:r>
              <a:rPr lang="en-US" sz="2400" dirty="0" smtClean="0"/>
              <a:t/>
            </a:r>
            <a:br>
              <a:rPr lang="en-US" sz="2400" dirty="0" smtClean="0"/>
            </a:br>
            <a:endParaRPr lang="en-US" sz="2400" dirty="0"/>
          </a:p>
        </p:txBody>
      </p:sp>
      <p:sp>
        <p:nvSpPr>
          <p:cNvPr id="3" name="Content Placeholder 2"/>
          <p:cNvSpPr>
            <a:spLocks noGrp="1"/>
          </p:cNvSpPr>
          <p:nvPr>
            <p:ph idx="1"/>
          </p:nvPr>
        </p:nvSpPr>
        <p:spPr>
          <a:xfrm>
            <a:off x="1850570" y="2031998"/>
            <a:ext cx="5823859" cy="4094165"/>
          </a:xfrm>
        </p:spPr>
        <p:txBody>
          <a:bodyPr>
            <a:normAutofit lnSpcReduction="10000"/>
          </a:bodyPr>
          <a:lstStyle/>
          <a:p>
            <a:pPr>
              <a:spcAft>
                <a:spcPts val="1800"/>
              </a:spcAft>
            </a:pPr>
            <a:r>
              <a:rPr lang="en-US" b="1" dirty="0" smtClean="0">
                <a:solidFill>
                  <a:srgbClr val="004BA9"/>
                </a:solidFill>
              </a:rPr>
              <a:t>ENVIRONMENTAL</a:t>
            </a:r>
          </a:p>
          <a:p>
            <a:pPr>
              <a:spcAft>
                <a:spcPts val="1800"/>
              </a:spcAft>
            </a:pPr>
            <a:r>
              <a:rPr lang="en-US" b="1" dirty="0" smtClean="0">
                <a:solidFill>
                  <a:srgbClr val="004BA9"/>
                </a:solidFill>
              </a:rPr>
              <a:t>WATER QUALITY</a:t>
            </a:r>
          </a:p>
          <a:p>
            <a:pPr>
              <a:spcAft>
                <a:spcPts val="1800"/>
              </a:spcAft>
            </a:pPr>
            <a:r>
              <a:rPr lang="en-US" b="1" dirty="0" smtClean="0">
                <a:solidFill>
                  <a:srgbClr val="004BA9"/>
                </a:solidFill>
              </a:rPr>
              <a:t>PUBLIC SAFETY  &amp; ECONOMIC</a:t>
            </a:r>
          </a:p>
          <a:p>
            <a:pPr>
              <a:spcAft>
                <a:spcPts val="1800"/>
              </a:spcAft>
            </a:pPr>
            <a:r>
              <a:rPr lang="en-US" b="1" dirty="0" smtClean="0">
                <a:solidFill>
                  <a:srgbClr val="004BA9"/>
                </a:solidFill>
              </a:rPr>
              <a:t>CULTURAL, RECREATION, &amp; TOURISM</a:t>
            </a:r>
          </a:p>
          <a:p>
            <a:pPr>
              <a:spcAft>
                <a:spcPts val="1800"/>
              </a:spcAft>
            </a:pPr>
            <a:endParaRPr lang="en-US" b="1" i="1" dirty="0" smtClean="0">
              <a:solidFill>
                <a:srgbClr val="004BA9"/>
              </a:solidFill>
            </a:endParaRPr>
          </a:p>
          <a:p>
            <a:endParaRPr lang="en-US" sz="2000" dirty="0" smtClean="0"/>
          </a:p>
          <a:p>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951" y="865327"/>
            <a:ext cx="8229600" cy="1000184"/>
          </a:xfrm>
        </p:spPr>
        <p:txBody>
          <a:bodyPr>
            <a:noAutofit/>
          </a:bodyPr>
          <a:lstStyle/>
          <a:p>
            <a:r>
              <a:rPr lang="en-US" sz="4500" b="1" dirty="0" smtClean="0">
                <a:solidFill>
                  <a:srgbClr val="004BA9"/>
                </a:solidFill>
              </a:rPr>
              <a:t>ENVIRONMENTAL BENEFITS</a:t>
            </a:r>
            <a:r>
              <a:rPr lang="en-US" sz="5200" dirty="0" smtClean="0"/>
              <a:t/>
            </a:r>
            <a:br>
              <a:rPr lang="en-US" sz="5200" dirty="0" smtClean="0"/>
            </a:br>
            <a:endParaRPr lang="en-US" sz="5200" dirty="0"/>
          </a:p>
        </p:txBody>
      </p:sp>
      <p:sp>
        <p:nvSpPr>
          <p:cNvPr id="3" name="Content Placeholder 2"/>
          <p:cNvSpPr>
            <a:spLocks noGrp="1"/>
          </p:cNvSpPr>
          <p:nvPr>
            <p:ph idx="1"/>
          </p:nvPr>
        </p:nvSpPr>
        <p:spPr>
          <a:xfrm>
            <a:off x="457200" y="1600200"/>
            <a:ext cx="8229600" cy="4525963"/>
          </a:xfrm>
        </p:spPr>
        <p:txBody>
          <a:bodyPr>
            <a:normAutofit/>
          </a:bodyPr>
          <a:lstStyle/>
          <a:p>
            <a:pPr>
              <a:spcAft>
                <a:spcPts val="1800"/>
              </a:spcAft>
            </a:pPr>
            <a:r>
              <a:rPr lang="en-US" b="1" i="1" dirty="0" smtClean="0">
                <a:solidFill>
                  <a:srgbClr val="004BA9"/>
                </a:solidFill>
              </a:rPr>
              <a:t>More and better habitat, by protecting existing wetlands, while also allowing more success in efforts to restore shore area vegetation.</a:t>
            </a:r>
          </a:p>
          <a:p>
            <a:r>
              <a:rPr lang="en-US" b="1" i="1" dirty="0" smtClean="0">
                <a:solidFill>
                  <a:srgbClr val="004BA9"/>
                </a:solidFill>
              </a:rPr>
              <a:t>Healthier, more natural conditions for wildlife, including fish, amphibians, shellfish, and birds or other flying critters.</a:t>
            </a:r>
          </a:p>
          <a:p>
            <a:endParaRPr lang="en-US" sz="2000" dirty="0" smtClean="0"/>
          </a:p>
          <a:p>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259" y="170012"/>
            <a:ext cx="8058071" cy="1458322"/>
          </a:xfrm>
        </p:spPr>
        <p:txBody>
          <a:bodyPr>
            <a:noAutofit/>
          </a:bodyPr>
          <a:lstStyle/>
          <a:p>
            <a:r>
              <a:rPr lang="en-US" sz="2200" b="1" dirty="0" smtClean="0">
                <a:solidFill>
                  <a:schemeClr val="tx2">
                    <a:lumMod val="75000"/>
                  </a:schemeClr>
                </a:solidFill>
              </a:rPr>
              <a:t>Our large investment in shore area restoration </a:t>
            </a:r>
            <a:br>
              <a:rPr lang="en-US" sz="2200" b="1" dirty="0" smtClean="0">
                <a:solidFill>
                  <a:schemeClr val="tx2">
                    <a:lumMod val="75000"/>
                  </a:schemeClr>
                </a:solidFill>
              </a:rPr>
            </a:br>
            <a:r>
              <a:rPr lang="en-US" sz="2200" b="1" dirty="0" smtClean="0">
                <a:solidFill>
                  <a:schemeClr val="tx2">
                    <a:lumMod val="75000"/>
                  </a:schemeClr>
                </a:solidFill>
              </a:rPr>
              <a:t>will have a better chance for success, </a:t>
            </a:r>
            <a:br>
              <a:rPr lang="en-US" sz="2200" b="1" dirty="0" smtClean="0">
                <a:solidFill>
                  <a:schemeClr val="tx2">
                    <a:lumMod val="75000"/>
                  </a:schemeClr>
                </a:solidFill>
              </a:rPr>
            </a:br>
            <a:r>
              <a:rPr lang="en-US" sz="2200" b="1" dirty="0" smtClean="0">
                <a:solidFill>
                  <a:schemeClr val="tx2">
                    <a:lumMod val="75000"/>
                  </a:schemeClr>
                </a:solidFill>
              </a:rPr>
              <a:t>giving even greater returns on frugal use of public funds.</a:t>
            </a:r>
            <a:endParaRPr lang="en-US" sz="2200" b="1" dirty="0">
              <a:solidFill>
                <a:schemeClr val="tx2">
                  <a:lumMod val="75000"/>
                </a:schemeClr>
              </a:solidFill>
            </a:endParaRPr>
          </a:p>
        </p:txBody>
      </p:sp>
      <p:pic>
        <p:nvPicPr>
          <p:cNvPr id="4" name="Content Placeholder 3" descr="IMG_0054.jpg"/>
          <p:cNvPicPr>
            <a:picLocks noGrp="1" noChangeAspect="1"/>
          </p:cNvPicPr>
          <p:nvPr>
            <p:ph idx="1"/>
          </p:nvPr>
        </p:nvPicPr>
        <p:blipFill>
          <a:blip r:embed="rId2" cstate="screen">
            <a:extLst>
              <a:ext uri="{28A0092B-C50C-407E-A947-70E740481C1C}">
                <a14:useLocalDpi xmlns:a14="http://schemas.microsoft.com/office/drawing/2010/main"/>
              </a:ext>
            </a:extLst>
          </a:blip>
          <a:srcRect l="-250"/>
          <a:stretch>
            <a:fillRect/>
          </a:stretch>
        </p:blipFill>
        <p:spPr>
          <a:xfrm>
            <a:off x="0" y="1628334"/>
            <a:ext cx="9144000" cy="5229666"/>
          </a:xfrm>
        </p:spPr>
      </p:pic>
      <p:sp>
        <p:nvSpPr>
          <p:cNvPr id="5" name="Rectangle 4"/>
          <p:cNvSpPr/>
          <p:nvPr/>
        </p:nvSpPr>
        <p:spPr>
          <a:xfrm>
            <a:off x="5965050" y="6581001"/>
            <a:ext cx="3178950" cy="276999"/>
          </a:xfrm>
          <a:prstGeom prst="rect">
            <a:avLst/>
          </a:prstGeom>
        </p:spPr>
        <p:txBody>
          <a:bodyPr wrap="square">
            <a:spAutoFit/>
          </a:bodyPr>
          <a:lstStyle/>
          <a:p>
            <a:pPr algn="r"/>
            <a:r>
              <a:rPr lang="en-US" sz="1200" dirty="0" smtClean="0">
                <a:solidFill>
                  <a:srgbClr val="FFFFFF"/>
                </a:solidFill>
              </a:rPr>
              <a:t>PHOTO : Jon Becker</a:t>
            </a:r>
            <a:endParaRPr lang="en-US" sz="12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1612"/>
            <a:ext cx="8229600" cy="586025"/>
          </a:xfrm>
        </p:spPr>
        <p:txBody>
          <a:bodyPr>
            <a:normAutofit fontScale="90000"/>
          </a:bodyPr>
          <a:lstStyle/>
          <a:p>
            <a:r>
              <a:rPr lang="en-US" sz="5200" b="1" dirty="0" smtClean="0">
                <a:solidFill>
                  <a:schemeClr val="tx2">
                    <a:lumMod val="75000"/>
                  </a:schemeClr>
                </a:solidFill>
              </a:rPr>
              <a:t>WATER QUALITY</a:t>
            </a:r>
            <a:r>
              <a:rPr lang="en-US" sz="5200" b="1" dirty="0">
                <a:solidFill>
                  <a:schemeClr val="tx2">
                    <a:lumMod val="75000"/>
                  </a:schemeClr>
                </a:solidFill>
              </a:rPr>
              <a:t> </a:t>
            </a:r>
            <a:r>
              <a:rPr lang="en-US" sz="5200" b="1" dirty="0" smtClean="0">
                <a:solidFill>
                  <a:schemeClr val="tx2">
                    <a:lumMod val="75000"/>
                  </a:schemeClr>
                </a:solidFill>
              </a:rPr>
              <a:t>BENEFITS</a:t>
            </a:r>
            <a:endParaRPr lang="en-US" sz="5200" b="1" dirty="0">
              <a:solidFill>
                <a:schemeClr val="tx2">
                  <a:lumMod val="75000"/>
                </a:schemeClr>
              </a:solidFill>
            </a:endParaRPr>
          </a:p>
        </p:txBody>
      </p:sp>
      <p:sp>
        <p:nvSpPr>
          <p:cNvPr id="3" name="Content Placeholder 2"/>
          <p:cNvSpPr>
            <a:spLocks noGrp="1"/>
          </p:cNvSpPr>
          <p:nvPr>
            <p:ph idx="1"/>
          </p:nvPr>
        </p:nvSpPr>
        <p:spPr>
          <a:xfrm>
            <a:off x="457200" y="2123985"/>
            <a:ext cx="8229600" cy="4002178"/>
          </a:xfrm>
        </p:spPr>
        <p:txBody>
          <a:bodyPr/>
          <a:lstStyle/>
          <a:p>
            <a:pPr>
              <a:spcAft>
                <a:spcPts val="1800"/>
              </a:spcAft>
            </a:pPr>
            <a:r>
              <a:rPr lang="en-US" b="1" i="1" dirty="0" smtClean="0">
                <a:solidFill>
                  <a:srgbClr val="004BA9"/>
                </a:solidFill>
              </a:rPr>
              <a:t>Less sediment runoff</a:t>
            </a:r>
          </a:p>
          <a:p>
            <a:pPr>
              <a:spcAft>
                <a:spcPts val="1800"/>
              </a:spcAft>
            </a:pPr>
            <a:r>
              <a:rPr lang="en-US" b="1" i="1" dirty="0" smtClean="0">
                <a:solidFill>
                  <a:srgbClr val="004BA9"/>
                </a:solidFill>
              </a:rPr>
              <a:t>Reduced shoreline erosion</a:t>
            </a:r>
          </a:p>
          <a:p>
            <a:pPr>
              <a:spcAft>
                <a:spcPts val="1800"/>
              </a:spcAft>
            </a:pPr>
            <a:r>
              <a:rPr lang="en-US" b="1" i="1" dirty="0" smtClean="0">
                <a:solidFill>
                  <a:srgbClr val="004BA9"/>
                </a:solidFill>
              </a:rPr>
              <a:t>Less nutrient pollution</a:t>
            </a:r>
          </a:p>
          <a:p>
            <a:endParaRPr lang="en-US" sz="4700" b="1" dirty="0" smtClean="0">
              <a:solidFill>
                <a:srgbClr val="004BA9"/>
              </a:solidFill>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853271-R1-050-23A_009.jpg"/>
          <p:cNvPicPr>
            <a:picLocks noGrp="1" noChangeAspect="1"/>
          </p:cNvPicPr>
          <p:nvPr>
            <p:ph idx="1"/>
          </p:nvPr>
        </p:nvPicPr>
        <p:blipFill>
          <a:blip r:embed="rId2" cstate="screen">
            <a:extLst>
              <a:ext uri="{28A0092B-C50C-407E-A947-70E740481C1C}">
                <a14:useLocalDpi xmlns:a14="http://schemas.microsoft.com/office/drawing/2010/main"/>
              </a:ext>
            </a:extLst>
          </a:blip>
          <a:srcRect l="-85"/>
          <a:stretch>
            <a:fillRect/>
          </a:stretch>
        </p:blipFill>
        <p:spPr>
          <a:xfrm>
            <a:off x="457200" y="539425"/>
            <a:ext cx="8229600" cy="6007886"/>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87714"/>
          </a:xfrm>
        </p:spPr>
        <p:txBody>
          <a:bodyPr>
            <a:normAutofit/>
          </a:bodyPr>
          <a:lstStyle/>
          <a:p>
            <a:r>
              <a:rPr lang="en-US" b="1" dirty="0" smtClean="0">
                <a:solidFill>
                  <a:srgbClr val="004BA9"/>
                </a:solidFill>
              </a:rPr>
              <a:t>PUBLIC SAFETY &amp; </a:t>
            </a:r>
            <a:br>
              <a:rPr lang="en-US" b="1" dirty="0" smtClean="0">
                <a:solidFill>
                  <a:srgbClr val="004BA9"/>
                </a:solidFill>
              </a:rPr>
            </a:br>
            <a:r>
              <a:rPr lang="en-US" b="1" dirty="0" smtClean="0">
                <a:solidFill>
                  <a:srgbClr val="004BA9"/>
                </a:solidFill>
              </a:rPr>
              <a:t>ECONOMIC  BENEFITS</a:t>
            </a:r>
            <a:endParaRPr lang="en-US" b="1" dirty="0">
              <a:solidFill>
                <a:srgbClr val="004BA9"/>
              </a:solidFill>
            </a:endParaRPr>
          </a:p>
        </p:txBody>
      </p:sp>
      <p:sp>
        <p:nvSpPr>
          <p:cNvPr id="3" name="Content Placeholder 2"/>
          <p:cNvSpPr>
            <a:spLocks noGrp="1"/>
          </p:cNvSpPr>
          <p:nvPr>
            <p:ph idx="1"/>
          </p:nvPr>
        </p:nvSpPr>
        <p:spPr>
          <a:xfrm>
            <a:off x="457200" y="1759857"/>
            <a:ext cx="8229600" cy="4040566"/>
          </a:xfrm>
        </p:spPr>
        <p:txBody>
          <a:bodyPr>
            <a:noAutofit/>
          </a:bodyPr>
          <a:lstStyle/>
          <a:p>
            <a:pPr>
              <a:spcAft>
                <a:spcPts val="1200"/>
              </a:spcAft>
            </a:pPr>
            <a:r>
              <a:rPr lang="en-US" sz="2400" b="1" i="1" dirty="0" smtClean="0">
                <a:solidFill>
                  <a:srgbClr val="004BA9"/>
                </a:solidFill>
              </a:rPr>
              <a:t>Safer beaches for swimming</a:t>
            </a:r>
          </a:p>
          <a:p>
            <a:pPr>
              <a:spcAft>
                <a:spcPts val="1200"/>
              </a:spcAft>
            </a:pPr>
            <a:r>
              <a:rPr lang="en-US" sz="2400" b="1" i="1" dirty="0" smtClean="0">
                <a:solidFill>
                  <a:srgbClr val="004BA9"/>
                </a:solidFill>
              </a:rPr>
              <a:t>Increased capacity to handle emergency flooding, with less chance of over-topping Tenney dam, or breaching of adjacent shoreland, which would cause civic/private infrastructure damage and sewer problems</a:t>
            </a:r>
          </a:p>
          <a:p>
            <a:pPr>
              <a:spcAft>
                <a:spcPts val="1200"/>
              </a:spcAft>
              <a:buNone/>
            </a:pPr>
            <a:r>
              <a:rPr lang="en-US" sz="2400" b="1" i="1" dirty="0" smtClean="0">
                <a:solidFill>
                  <a:srgbClr val="004BA9"/>
                </a:solidFill>
              </a:rPr>
              <a:t> </a:t>
            </a:r>
          </a:p>
          <a:p>
            <a:pPr algn="ctr">
              <a:spcAft>
                <a:spcPts val="1200"/>
              </a:spcAft>
              <a:buNone/>
            </a:pPr>
            <a:endParaRPr lang="en-US" sz="1800" b="1" i="1" dirty="0" smtClean="0">
              <a:solidFill>
                <a:srgbClr val="004BA9"/>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80079"/>
          </a:xfrm>
        </p:spPr>
        <p:txBody>
          <a:bodyPr>
            <a:normAutofit fontScale="90000"/>
          </a:bodyPr>
          <a:lstStyle/>
          <a:p>
            <a:r>
              <a:rPr lang="en-US" sz="3600" b="1" dirty="0" smtClean="0">
                <a:solidFill>
                  <a:srgbClr val="004BA9"/>
                </a:solidFill>
              </a:rPr>
              <a:t>MORE PUBLIC SAFETY &amp;</a:t>
            </a:r>
            <a:br>
              <a:rPr lang="en-US" sz="3600" b="1" dirty="0" smtClean="0">
                <a:solidFill>
                  <a:srgbClr val="004BA9"/>
                </a:solidFill>
              </a:rPr>
            </a:br>
            <a:r>
              <a:rPr lang="en-US" sz="3600" b="1" dirty="0" smtClean="0">
                <a:solidFill>
                  <a:srgbClr val="004BA9"/>
                </a:solidFill>
              </a:rPr>
              <a:t> ECONOMIC BENEFITS</a:t>
            </a:r>
            <a:endParaRPr lang="en-US" sz="3600" b="1" dirty="0">
              <a:solidFill>
                <a:srgbClr val="004BA9"/>
              </a:solidFill>
            </a:endParaRPr>
          </a:p>
        </p:txBody>
      </p:sp>
      <p:sp>
        <p:nvSpPr>
          <p:cNvPr id="3" name="Content Placeholder 2"/>
          <p:cNvSpPr>
            <a:spLocks noGrp="1"/>
          </p:cNvSpPr>
          <p:nvPr>
            <p:ph idx="1"/>
          </p:nvPr>
        </p:nvSpPr>
        <p:spPr>
          <a:xfrm>
            <a:off x="245477" y="1290094"/>
            <a:ext cx="8634369" cy="4856894"/>
          </a:xfrm>
        </p:spPr>
        <p:txBody>
          <a:bodyPr>
            <a:noAutofit/>
          </a:bodyPr>
          <a:lstStyle/>
          <a:p>
            <a:pPr>
              <a:spcBef>
                <a:spcPts val="0"/>
              </a:spcBef>
              <a:buNone/>
            </a:pPr>
            <a:r>
              <a:rPr lang="en-US" sz="2400" b="1" i="1" dirty="0" smtClean="0">
                <a:solidFill>
                  <a:schemeClr val="tx2">
                    <a:lumMod val="75000"/>
                  </a:schemeClr>
                </a:solidFill>
              </a:rPr>
              <a:t> </a:t>
            </a:r>
            <a:r>
              <a:rPr lang="en-US" sz="2000" b="1" i="1" dirty="0" smtClean="0">
                <a:solidFill>
                  <a:schemeClr val="tx2">
                    <a:lumMod val="75000"/>
                  </a:schemeClr>
                </a:solidFill>
              </a:rPr>
              <a:t>In 2008, Dane County suffered more than $68 million in damages from storm or climate-change related flooding. </a:t>
            </a:r>
          </a:p>
          <a:p>
            <a:pPr algn="ctr">
              <a:spcBef>
                <a:spcPts val="0"/>
              </a:spcBef>
              <a:buNone/>
            </a:pPr>
            <a:endParaRPr lang="en-US" sz="1200" b="1" i="1" dirty="0" smtClean="0">
              <a:solidFill>
                <a:schemeClr val="tx2">
                  <a:lumMod val="75000"/>
                </a:schemeClr>
              </a:solidFill>
            </a:endParaRPr>
          </a:p>
          <a:p>
            <a:pPr algn="ctr">
              <a:spcBef>
                <a:spcPts val="0"/>
              </a:spcBef>
              <a:buNone/>
            </a:pPr>
            <a:r>
              <a:rPr lang="en-US" sz="2000" b="1" i="1" dirty="0" smtClean="0">
                <a:solidFill>
                  <a:schemeClr val="tx2">
                    <a:lumMod val="75000"/>
                  </a:schemeClr>
                </a:solidFill>
              </a:rPr>
              <a:t>In an emergency effort to prevent sanitary sewer backflows and uncontrolled sewage overflows into lakes and streams, </a:t>
            </a:r>
          </a:p>
          <a:p>
            <a:pPr algn="ctr">
              <a:spcBef>
                <a:spcPts val="0"/>
              </a:spcBef>
              <a:buNone/>
            </a:pPr>
            <a:r>
              <a:rPr lang="en-US" sz="2000" b="1" i="1" dirty="0" smtClean="0">
                <a:solidFill>
                  <a:schemeClr val="tx2">
                    <a:lumMod val="75000"/>
                  </a:schemeClr>
                </a:solidFill>
              </a:rPr>
              <a:t>over a million gallons of sewage being dumped in a </a:t>
            </a:r>
          </a:p>
          <a:p>
            <a:pPr algn="ctr">
              <a:spcBef>
                <a:spcPts val="0"/>
              </a:spcBef>
              <a:buNone/>
            </a:pPr>
            <a:r>
              <a:rPr lang="en-US" sz="2000" b="1" i="1" dirty="0" smtClean="0">
                <a:solidFill>
                  <a:schemeClr val="tx2">
                    <a:lumMod val="75000"/>
                  </a:schemeClr>
                </a:solidFill>
              </a:rPr>
              <a:t>high quality sedge meadow of Cherokee Marsh. </a:t>
            </a:r>
          </a:p>
          <a:p>
            <a:pPr algn="ctr">
              <a:spcBef>
                <a:spcPts val="0"/>
              </a:spcBef>
              <a:buNone/>
            </a:pPr>
            <a:endParaRPr lang="en-US" sz="1200" b="1" i="1" dirty="0" smtClean="0">
              <a:solidFill>
                <a:schemeClr val="tx2">
                  <a:lumMod val="75000"/>
                </a:schemeClr>
              </a:solidFill>
            </a:endParaRPr>
          </a:p>
          <a:p>
            <a:pPr algn="ctr">
              <a:spcBef>
                <a:spcPts val="0"/>
              </a:spcBef>
              <a:buNone/>
            </a:pPr>
            <a:r>
              <a:rPr lang="en-US" sz="2000" b="1" i="1" dirty="0" smtClean="0">
                <a:solidFill>
                  <a:schemeClr val="tx2">
                    <a:lumMod val="75000"/>
                  </a:schemeClr>
                </a:solidFill>
              </a:rPr>
              <a:t>This area of the Marsh is being restored, </a:t>
            </a:r>
          </a:p>
          <a:p>
            <a:pPr algn="ctr">
              <a:spcBef>
                <a:spcPts val="0"/>
              </a:spcBef>
              <a:buNone/>
            </a:pPr>
            <a:r>
              <a:rPr lang="en-US" sz="2000" b="1" i="1" dirty="0" smtClean="0">
                <a:solidFill>
                  <a:schemeClr val="tx2">
                    <a:lumMod val="75000"/>
                  </a:schemeClr>
                </a:solidFill>
              </a:rPr>
              <a:t>thanks to a considerable public investment of over $1 million.</a:t>
            </a:r>
          </a:p>
          <a:p>
            <a:pPr algn="ctr">
              <a:spcBef>
                <a:spcPts val="0"/>
              </a:spcBef>
              <a:buNone/>
            </a:pPr>
            <a:r>
              <a:rPr lang="en-US" sz="2000" b="1" i="1" dirty="0" smtClean="0">
                <a:solidFill>
                  <a:schemeClr val="tx2">
                    <a:lumMod val="75000"/>
                  </a:schemeClr>
                </a:solidFill>
              </a:rPr>
              <a:t>A promised report on damage caused by the sewage </a:t>
            </a:r>
          </a:p>
          <a:p>
            <a:pPr algn="ctr">
              <a:spcBef>
                <a:spcPts val="0"/>
              </a:spcBef>
              <a:buNone/>
            </a:pPr>
            <a:r>
              <a:rPr lang="en-US" sz="2000" b="1" i="1" dirty="0" smtClean="0">
                <a:solidFill>
                  <a:schemeClr val="tx2">
                    <a:lumMod val="75000"/>
                  </a:schemeClr>
                </a:solidFill>
              </a:rPr>
              <a:t>has not yet been delivered.</a:t>
            </a:r>
          </a:p>
          <a:p>
            <a:pPr algn="ctr">
              <a:spcBef>
                <a:spcPts val="0"/>
              </a:spcBef>
              <a:buNone/>
            </a:pPr>
            <a:endParaRPr lang="en-US" sz="1200" b="1" i="1" dirty="0" smtClean="0">
              <a:solidFill>
                <a:schemeClr val="tx2">
                  <a:lumMod val="75000"/>
                </a:schemeClr>
              </a:solidFill>
            </a:endParaRPr>
          </a:p>
          <a:p>
            <a:pPr algn="ctr">
              <a:spcBef>
                <a:spcPts val="0"/>
              </a:spcBef>
              <a:buNone/>
            </a:pPr>
            <a:r>
              <a:rPr lang="en-US" sz="2000" b="1" i="1" dirty="0" smtClean="0">
                <a:solidFill>
                  <a:schemeClr val="tx2">
                    <a:lumMod val="75000"/>
                  </a:schemeClr>
                </a:solidFill>
              </a:rPr>
              <a:t>Many Isthmus residents and businesses were not so fortunate in 2008. </a:t>
            </a:r>
          </a:p>
          <a:p>
            <a:pPr algn="ctr">
              <a:spcBef>
                <a:spcPts val="0"/>
              </a:spcBef>
              <a:buNone/>
            </a:pPr>
            <a:r>
              <a:rPr lang="en-US" sz="2000" b="1" i="1" dirty="0" smtClean="0">
                <a:solidFill>
                  <a:schemeClr val="tx2">
                    <a:lumMod val="75000"/>
                  </a:schemeClr>
                </a:solidFill>
              </a:rPr>
              <a:t>Storm sewers backed up, and their basements were damaged </a:t>
            </a:r>
          </a:p>
          <a:p>
            <a:pPr algn="ctr">
              <a:spcBef>
                <a:spcPts val="0"/>
              </a:spcBef>
              <a:buNone/>
            </a:pPr>
            <a:r>
              <a:rPr lang="en-US" sz="2000" b="1" i="1" dirty="0" smtClean="0">
                <a:solidFill>
                  <a:schemeClr val="tx2">
                    <a:lumMod val="75000"/>
                  </a:schemeClr>
                </a:solidFill>
              </a:rPr>
              <a:t>by very high groundwater. </a:t>
            </a:r>
          </a:p>
          <a:p>
            <a:pPr algn="ctr">
              <a:spcAft>
                <a:spcPts val="1200"/>
              </a:spcAft>
              <a:buNone/>
            </a:pPr>
            <a:endParaRPr lang="en-US" sz="1800" b="1" i="1" dirty="0" smtClean="0">
              <a:solidFill>
                <a:srgbClr val="004BA9"/>
              </a:solidFill>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20140"/>
          </a:xfrm>
        </p:spPr>
        <p:txBody>
          <a:bodyPr>
            <a:noAutofit/>
          </a:bodyPr>
          <a:lstStyle/>
          <a:p>
            <a:r>
              <a:rPr lang="en-US" sz="2000" b="1" i="1" dirty="0" smtClean="0">
                <a:solidFill>
                  <a:schemeClr val="tx2">
                    <a:lumMod val="75000"/>
                  </a:schemeClr>
                </a:solidFill>
              </a:rPr>
              <a:t/>
            </a:r>
            <a:br>
              <a:rPr lang="en-US" sz="2000" b="1" i="1" dirty="0" smtClean="0">
                <a:solidFill>
                  <a:schemeClr val="tx2">
                    <a:lumMod val="75000"/>
                  </a:schemeClr>
                </a:solidFill>
              </a:rPr>
            </a:br>
            <a:r>
              <a:rPr lang="en-US" sz="2000" b="1" i="1" dirty="0" smtClean="0">
                <a:solidFill>
                  <a:schemeClr val="tx2">
                    <a:lumMod val="75000"/>
                  </a:schemeClr>
                </a:solidFill>
              </a:rPr>
              <a:t>After nearly being overtopped by waves in 2000,</a:t>
            </a:r>
            <a:br>
              <a:rPr lang="en-US" sz="2000" b="1" i="1" dirty="0" smtClean="0">
                <a:solidFill>
                  <a:schemeClr val="tx2">
                    <a:lumMod val="75000"/>
                  </a:schemeClr>
                </a:solidFill>
              </a:rPr>
            </a:br>
            <a:r>
              <a:rPr lang="en-US" sz="2000" b="1" i="1" dirty="0" smtClean="0">
                <a:solidFill>
                  <a:schemeClr val="tx2">
                    <a:lumMod val="75000"/>
                  </a:schemeClr>
                </a:solidFill>
              </a:rPr>
              <a:t> the earthen dam along Tenney Beach was raised 2 feet. </a:t>
            </a:r>
            <a:br>
              <a:rPr lang="en-US" sz="2000" b="1" i="1" dirty="0" smtClean="0">
                <a:solidFill>
                  <a:schemeClr val="tx2">
                    <a:lumMod val="75000"/>
                  </a:schemeClr>
                </a:solidFill>
              </a:rPr>
            </a:br>
            <a:r>
              <a:rPr lang="en-US" sz="2000" b="1" i="1" dirty="0" smtClean="0">
                <a:solidFill>
                  <a:schemeClr val="tx2">
                    <a:lumMod val="75000"/>
                  </a:schemeClr>
                </a:solidFill>
              </a:rPr>
              <a:t>When water levels are high, waves and wind can push water higher on the dam, or back through storm sewers. </a:t>
            </a:r>
            <a:r>
              <a:rPr lang="en-US" sz="1200" b="1" dirty="0" smtClean="0">
                <a:solidFill>
                  <a:srgbClr val="000000"/>
                </a:solidFill>
              </a:rPr>
              <a:t/>
            </a:r>
            <a:br>
              <a:rPr lang="en-US" sz="1200" b="1" dirty="0" smtClean="0">
                <a:solidFill>
                  <a:srgbClr val="000000"/>
                </a:solidFill>
              </a:rPr>
            </a:br>
            <a:r>
              <a:rPr lang="en-US" sz="1000" b="1" dirty="0" smtClean="0">
                <a:solidFill>
                  <a:srgbClr val="000000"/>
                </a:solidFill>
              </a:rPr>
              <a:t/>
            </a:r>
            <a:br>
              <a:rPr lang="en-US" sz="1000" b="1" dirty="0" smtClean="0">
                <a:solidFill>
                  <a:srgbClr val="000000"/>
                </a:solidFill>
              </a:rPr>
            </a:br>
            <a:r>
              <a:rPr lang="en-US" sz="1200" b="1" i="1" dirty="0" smtClean="0">
                <a:solidFill>
                  <a:srgbClr val="FF0000"/>
                </a:solidFill>
              </a:rPr>
              <a:t>This map from a 2009 study shows the potential impacts of the 100-year flood under different scenarios</a:t>
            </a:r>
            <a:r>
              <a:rPr lang="en-US" sz="1200" b="1" i="1" dirty="0" smtClean="0">
                <a:solidFill>
                  <a:schemeClr val="tx2">
                    <a:lumMod val="75000"/>
                  </a:schemeClr>
                </a:solidFill>
              </a:rPr>
              <a:t/>
            </a:r>
            <a:br>
              <a:rPr lang="en-US" sz="1200" b="1" i="1" dirty="0" smtClean="0">
                <a:solidFill>
                  <a:schemeClr val="tx2">
                    <a:lumMod val="75000"/>
                  </a:schemeClr>
                </a:solidFill>
              </a:rPr>
            </a:br>
            <a:endParaRPr lang="en-US" sz="1200" dirty="0">
              <a:solidFill>
                <a:schemeClr val="tx2">
                  <a:lumMod val="75000"/>
                </a:schemeClr>
              </a:solidFill>
            </a:endParaRPr>
          </a:p>
        </p:txBody>
      </p:sp>
      <p:pic>
        <p:nvPicPr>
          <p:cNvPr id="4" name="Content Placeholder 3" descr="CRANES-YLAG2-Dam-Flood Study-ThreeUpperLakes-LoRez.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1920140"/>
            <a:ext cx="9144000" cy="4937859"/>
          </a:xfr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7474"/>
          </a:xfrm>
        </p:spPr>
        <p:txBody>
          <a:bodyPr>
            <a:noAutofit/>
          </a:bodyPr>
          <a:lstStyle/>
          <a:p>
            <a:r>
              <a:rPr lang="en-US" sz="1600" b="1" i="1" dirty="0" smtClean="0">
                <a:solidFill>
                  <a:schemeClr val="tx2">
                    <a:lumMod val="75000"/>
                  </a:schemeClr>
                </a:solidFill>
              </a:rPr>
              <a:t>The dam was recently found structurally sound by engineers, so a breach is unlikely. </a:t>
            </a:r>
            <a:br>
              <a:rPr lang="en-US" sz="1600" b="1" i="1" dirty="0" smtClean="0">
                <a:solidFill>
                  <a:schemeClr val="tx2">
                    <a:lumMod val="75000"/>
                  </a:schemeClr>
                </a:solidFill>
              </a:rPr>
            </a:br>
            <a:r>
              <a:rPr lang="en-US" sz="1600" b="1" i="1" dirty="0" smtClean="0">
                <a:solidFill>
                  <a:schemeClr val="tx2">
                    <a:lumMod val="75000"/>
                  </a:schemeClr>
                </a:solidFill>
              </a:rPr>
              <a:t>If breached, there’d be damage near Tenney Park and the Yahara channel, </a:t>
            </a:r>
            <a:br>
              <a:rPr lang="en-US" sz="1600" b="1" i="1" dirty="0" smtClean="0">
                <a:solidFill>
                  <a:schemeClr val="tx2">
                    <a:lumMod val="75000"/>
                  </a:schemeClr>
                </a:solidFill>
              </a:rPr>
            </a:br>
            <a:r>
              <a:rPr lang="en-US" sz="1600" b="1" i="1" dirty="0" smtClean="0">
                <a:solidFill>
                  <a:schemeClr val="tx2">
                    <a:lumMod val="75000"/>
                  </a:schemeClr>
                </a:solidFill>
              </a:rPr>
              <a:t>but also further away, due to backflooding</a:t>
            </a:r>
            <a:r>
              <a:rPr lang="en-US" sz="1600" b="1" dirty="0" smtClean="0">
                <a:solidFill>
                  <a:schemeClr val="tx2">
                    <a:lumMod val="75000"/>
                  </a:schemeClr>
                </a:solidFill>
              </a:rPr>
              <a:t>.</a:t>
            </a:r>
            <a:r>
              <a:rPr lang="en-US" sz="1800" b="1" dirty="0" smtClean="0">
                <a:solidFill>
                  <a:schemeClr val="tx2">
                    <a:lumMod val="75000"/>
                  </a:schemeClr>
                </a:solidFill>
              </a:rPr>
              <a:t/>
            </a:r>
            <a:br>
              <a:rPr lang="en-US" sz="1800" b="1" dirty="0" smtClean="0">
                <a:solidFill>
                  <a:schemeClr val="tx2">
                    <a:lumMod val="75000"/>
                  </a:schemeClr>
                </a:solidFill>
              </a:rPr>
            </a:br>
            <a:r>
              <a:rPr lang="en-US" sz="1000" b="1" dirty="0" smtClean="0">
                <a:solidFill>
                  <a:schemeClr val="tx2">
                    <a:lumMod val="75000"/>
                  </a:schemeClr>
                </a:solidFill>
              </a:rPr>
              <a:t/>
            </a:r>
            <a:br>
              <a:rPr lang="en-US" sz="1000" b="1" dirty="0" smtClean="0">
                <a:solidFill>
                  <a:schemeClr val="tx2">
                    <a:lumMod val="75000"/>
                  </a:schemeClr>
                </a:solidFill>
              </a:rPr>
            </a:br>
            <a:r>
              <a:rPr lang="en-US" sz="1400" b="1" dirty="0" smtClean="0">
                <a:solidFill>
                  <a:schemeClr val="tx2">
                    <a:lumMod val="75000"/>
                  </a:schemeClr>
                </a:solidFill>
              </a:rPr>
              <a:t>FLOODING EXTENTS: </a:t>
            </a:r>
            <a:br>
              <a:rPr lang="en-US" sz="1400" b="1" dirty="0" smtClean="0">
                <a:solidFill>
                  <a:schemeClr val="tx2">
                    <a:lumMod val="75000"/>
                  </a:schemeClr>
                </a:solidFill>
              </a:rPr>
            </a:br>
            <a:r>
              <a:rPr lang="en-US" sz="1400" b="1" dirty="0" smtClean="0">
                <a:solidFill>
                  <a:schemeClr val="tx2">
                    <a:lumMod val="75000"/>
                  </a:schemeClr>
                </a:solidFill>
              </a:rPr>
              <a:t>Green = w/dam intact 	Magenta = w/o dam</a:t>
            </a:r>
            <a:r>
              <a:rPr lang="en-US" sz="1400" b="1" dirty="0" smtClean="0">
                <a:ln>
                  <a:solidFill>
                    <a:srgbClr val="FF0000"/>
                  </a:solidFill>
                </a:ln>
                <a:solidFill>
                  <a:schemeClr val="tx2">
                    <a:lumMod val="75000"/>
                  </a:schemeClr>
                </a:solidFill>
              </a:rPr>
              <a:t>		</a:t>
            </a:r>
            <a:r>
              <a:rPr lang="en-US" sz="1400" b="1" dirty="0" smtClean="0">
                <a:solidFill>
                  <a:schemeClr val="tx2">
                    <a:lumMod val="75000"/>
                  </a:schemeClr>
                </a:solidFill>
              </a:rPr>
              <a:t>Dark blue = w/dam breach</a:t>
            </a:r>
            <a:br>
              <a:rPr lang="en-US" sz="1400" b="1" dirty="0" smtClean="0">
                <a:solidFill>
                  <a:schemeClr val="tx2">
                    <a:lumMod val="75000"/>
                  </a:schemeClr>
                </a:solidFill>
              </a:rPr>
            </a:br>
            <a:r>
              <a:rPr lang="en-US" sz="500" b="1" dirty="0" smtClean="0">
                <a:solidFill>
                  <a:schemeClr val="tx2">
                    <a:lumMod val="75000"/>
                  </a:schemeClr>
                </a:solidFill>
              </a:rPr>
              <a:t/>
            </a:r>
            <a:br>
              <a:rPr lang="en-US" sz="500" b="1" dirty="0" smtClean="0">
                <a:solidFill>
                  <a:schemeClr val="tx2">
                    <a:lumMod val="75000"/>
                  </a:schemeClr>
                </a:solidFill>
              </a:rPr>
            </a:br>
            <a:r>
              <a:rPr lang="en-US" sz="1400" b="1" dirty="0" smtClean="0">
                <a:solidFill>
                  <a:schemeClr val="tx2">
                    <a:lumMod val="75000"/>
                  </a:schemeClr>
                </a:solidFill>
              </a:rPr>
              <a:t>Light blue = Potential storm sewer backflooding w/breach.</a:t>
            </a:r>
            <a:br>
              <a:rPr lang="en-US" sz="1400" b="1" dirty="0" smtClean="0">
                <a:solidFill>
                  <a:schemeClr val="tx2">
                    <a:lumMod val="75000"/>
                  </a:schemeClr>
                </a:solidFill>
              </a:rPr>
            </a:br>
            <a:r>
              <a:rPr lang="en-US" sz="600" b="1" dirty="0" smtClean="0">
                <a:solidFill>
                  <a:srgbClr val="000000"/>
                </a:solidFill>
              </a:rPr>
              <a:t/>
            </a:r>
            <a:br>
              <a:rPr lang="en-US" sz="600" b="1" dirty="0" smtClean="0">
                <a:solidFill>
                  <a:srgbClr val="000000"/>
                </a:solidFill>
              </a:rPr>
            </a:br>
            <a:r>
              <a:rPr lang="en-US" sz="1200" b="1" i="1" dirty="0" smtClean="0">
                <a:solidFill>
                  <a:srgbClr val="FF0000"/>
                </a:solidFill>
              </a:rPr>
              <a:t>This map from a 2009 study shows the potential impacts of the 100-year flood under different scenarios</a:t>
            </a:r>
            <a:endParaRPr lang="en-US" sz="1200" i="1" dirty="0">
              <a:solidFill>
                <a:srgbClr val="FF0000"/>
              </a:solidFill>
            </a:endParaRPr>
          </a:p>
        </p:txBody>
      </p:sp>
      <p:pic>
        <p:nvPicPr>
          <p:cNvPr id="4" name="Content Placeholder 3" descr="CRANES-YLAG2-Dam-Flood Study-CRANES-YLAG2-Dam-Flood Study-Isthmus-LoRez.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1987474"/>
            <a:ext cx="9144000" cy="4963829"/>
          </a:xfr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966451"/>
          </a:xfrm>
        </p:spPr>
        <p:txBody>
          <a:bodyPr>
            <a:normAutofit fontScale="90000"/>
          </a:bodyPr>
          <a:lstStyle/>
          <a:p>
            <a:r>
              <a:rPr lang="en-US" b="1" dirty="0" smtClean="0">
                <a:solidFill>
                  <a:srgbClr val="004BA9"/>
                </a:solidFill>
              </a:rPr>
              <a:t>TOURISM, CULTURAL &amp; RECREATION BENEFITS</a:t>
            </a:r>
            <a:br>
              <a:rPr lang="en-US" b="1" dirty="0" smtClean="0">
                <a:solidFill>
                  <a:srgbClr val="004BA9"/>
                </a:solidFill>
              </a:rPr>
            </a:br>
            <a:r>
              <a:rPr lang="en-US" sz="2222" b="1" dirty="0" smtClean="0">
                <a:solidFill>
                  <a:srgbClr val="004BA9"/>
                </a:solidFill>
              </a:rPr>
              <a:t>$2-3 billion is spent annually within Dane County,</a:t>
            </a:r>
            <a:br>
              <a:rPr lang="en-US" sz="2222" b="1" dirty="0" smtClean="0">
                <a:solidFill>
                  <a:srgbClr val="004BA9"/>
                </a:solidFill>
              </a:rPr>
            </a:br>
            <a:r>
              <a:rPr lang="en-US" sz="2222" b="1" dirty="0" smtClean="0">
                <a:solidFill>
                  <a:srgbClr val="004BA9"/>
                </a:solidFill>
              </a:rPr>
              <a:t> second in WI only to Milwaukee County</a:t>
            </a:r>
            <a:endParaRPr lang="en-US" sz="2222" b="1" dirty="0">
              <a:solidFill>
                <a:srgbClr val="004BA9"/>
              </a:solidFill>
            </a:endParaRPr>
          </a:p>
        </p:txBody>
      </p:sp>
      <p:sp>
        <p:nvSpPr>
          <p:cNvPr id="3" name="Content Placeholder 2"/>
          <p:cNvSpPr>
            <a:spLocks noGrp="1"/>
          </p:cNvSpPr>
          <p:nvPr>
            <p:ph idx="1"/>
          </p:nvPr>
        </p:nvSpPr>
        <p:spPr>
          <a:xfrm>
            <a:off x="457200" y="2571917"/>
            <a:ext cx="8229600" cy="3554246"/>
          </a:xfrm>
        </p:spPr>
        <p:txBody>
          <a:bodyPr>
            <a:normAutofit fontScale="85000" lnSpcReduction="20000"/>
          </a:bodyPr>
          <a:lstStyle/>
          <a:p>
            <a:pPr>
              <a:spcAft>
                <a:spcPts val="1800"/>
              </a:spcAft>
            </a:pPr>
            <a:r>
              <a:rPr lang="en-US" sz="2400" b="1" i="1" dirty="0" smtClean="0">
                <a:solidFill>
                  <a:schemeClr val="tx2">
                    <a:lumMod val="75000"/>
                  </a:schemeClr>
                </a:solidFill>
              </a:rPr>
              <a:t>A more scenic and beautiful lake.</a:t>
            </a:r>
          </a:p>
          <a:p>
            <a:pPr>
              <a:spcAft>
                <a:spcPts val="1800"/>
              </a:spcAft>
            </a:pPr>
            <a:r>
              <a:rPr lang="en-US" sz="2400" b="1" i="1" dirty="0" smtClean="0">
                <a:solidFill>
                  <a:schemeClr val="tx2">
                    <a:lumMod val="75000"/>
                  </a:schemeClr>
                </a:solidFill>
              </a:rPr>
              <a:t>A more diverse habitat, including increased shoreline vegetation, creating better birding, and other outdoors observational activities.</a:t>
            </a:r>
          </a:p>
          <a:p>
            <a:pPr>
              <a:spcAft>
                <a:spcPts val="1800"/>
              </a:spcAft>
            </a:pPr>
            <a:r>
              <a:rPr lang="en-US" sz="2400" b="1" i="1" dirty="0" smtClean="0">
                <a:solidFill>
                  <a:schemeClr val="tx2">
                    <a:lumMod val="75000"/>
                  </a:schemeClr>
                </a:solidFill>
              </a:rPr>
              <a:t>A more interesting experience of Lake Mendota for paddlers and nearby hikers alike.</a:t>
            </a:r>
          </a:p>
          <a:p>
            <a:pPr>
              <a:spcAft>
                <a:spcPts val="1800"/>
              </a:spcAft>
            </a:pPr>
            <a:r>
              <a:rPr lang="en-US" sz="2400" b="1" i="1" dirty="0" smtClean="0">
                <a:solidFill>
                  <a:schemeClr val="tx2">
                    <a:lumMod val="75000"/>
                  </a:schemeClr>
                </a:solidFill>
              </a:rPr>
              <a:t>A more resilient, sustainable fishery.</a:t>
            </a:r>
          </a:p>
          <a:p>
            <a:pPr>
              <a:spcAft>
                <a:spcPts val="1800"/>
              </a:spcAft>
            </a:pPr>
            <a:r>
              <a:rPr lang="en-US" sz="2400" b="1" i="1" dirty="0" smtClean="0">
                <a:solidFill>
                  <a:schemeClr val="tx2">
                    <a:lumMod val="75000"/>
                  </a:schemeClr>
                </a:solidFill>
              </a:rPr>
              <a:t>Less damage to piers from wind and waves.</a:t>
            </a:r>
          </a:p>
          <a:p>
            <a:endParaRPr lang="en-US" sz="900" b="1" dirty="0" smtClean="0">
              <a:solidFill>
                <a:schemeClr val="tx2">
                  <a:lumMod val="75000"/>
                </a:schemeClr>
              </a:solidFill>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57717"/>
          </a:xfrm>
        </p:spPr>
        <p:txBody>
          <a:bodyPr>
            <a:noAutofit/>
          </a:bodyPr>
          <a:lstStyle/>
          <a:p>
            <a:r>
              <a:rPr lang="en-US" sz="3600" b="1" spc="300" dirty="0" smtClean="0">
                <a:solidFill>
                  <a:srgbClr val="004BA9"/>
                </a:solidFill>
              </a:rPr>
              <a:t>Toward a </a:t>
            </a:r>
            <a:br>
              <a:rPr lang="en-US" sz="3600" b="1" spc="300" dirty="0" smtClean="0">
                <a:solidFill>
                  <a:srgbClr val="004BA9"/>
                </a:solidFill>
              </a:rPr>
            </a:br>
            <a:r>
              <a:rPr lang="en-US" sz="3600" b="1" spc="300" dirty="0" smtClean="0">
                <a:solidFill>
                  <a:srgbClr val="004BA9"/>
                </a:solidFill>
              </a:rPr>
              <a:t>Natural Lake Mendota</a:t>
            </a:r>
            <a:endParaRPr lang="en-US" sz="3600" dirty="0">
              <a:solidFill>
                <a:srgbClr val="004BA9"/>
              </a:solidFill>
            </a:endParaRPr>
          </a:p>
        </p:txBody>
      </p:sp>
      <p:sp>
        <p:nvSpPr>
          <p:cNvPr id="3" name="Content Placeholder 2"/>
          <p:cNvSpPr>
            <a:spLocks noGrp="1"/>
          </p:cNvSpPr>
          <p:nvPr>
            <p:ph idx="1"/>
          </p:nvPr>
        </p:nvSpPr>
        <p:spPr>
          <a:xfrm>
            <a:off x="457200" y="2191069"/>
            <a:ext cx="8229600" cy="1619065"/>
          </a:xfrm>
        </p:spPr>
        <p:txBody>
          <a:bodyPr>
            <a:normAutofit/>
          </a:bodyPr>
          <a:lstStyle/>
          <a:p>
            <a:pPr algn="ctr">
              <a:spcAft>
                <a:spcPts val="2400"/>
              </a:spcAft>
              <a:buNone/>
            </a:pPr>
            <a:r>
              <a:rPr lang="en-US" sz="3027" b="1" dirty="0" smtClean="0">
                <a:solidFill>
                  <a:srgbClr val="004BA9"/>
                </a:solidFill>
              </a:rPr>
              <a:t>PHASE 1: STOPPING THE DAMAGE</a:t>
            </a:r>
          </a:p>
          <a:p>
            <a:pPr algn="ctr">
              <a:spcAft>
                <a:spcPts val="2400"/>
              </a:spcAft>
              <a:buNone/>
            </a:pPr>
            <a:r>
              <a:rPr lang="en-US" sz="3027" b="1" i="1" dirty="0" smtClean="0">
                <a:solidFill>
                  <a:srgbClr val="004BA9"/>
                </a:solidFill>
              </a:rPr>
              <a:t>Lower Lake Mendota by 6 inches</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FlyingCrane.tif"/>
          <p:cNvPicPr>
            <a:picLocks noGrp="1" noChangeAspect="1"/>
          </p:cNvPicPr>
          <p:nvPr>
            <p:ph idx="1"/>
          </p:nvPr>
        </p:nvPicPr>
        <p:blipFill>
          <a:blip r:embed="rId2" cstate="screen">
            <a:extLst>
              <a:ext uri="{28A0092B-C50C-407E-A947-70E740481C1C}">
                <a14:useLocalDpi xmlns:a14="http://schemas.microsoft.com/office/drawing/2010/main"/>
              </a:ext>
            </a:extLst>
          </a:blip>
          <a:srcRect l="-9405" r="-9405"/>
          <a:stretch>
            <a:fillRect/>
          </a:stretch>
        </p:blipFill>
        <p:spPr>
          <a:xfrm>
            <a:off x="457200" y="427046"/>
            <a:ext cx="8229600" cy="5699118"/>
          </a:xfrm>
        </p:spPr>
      </p:pic>
      <p:sp>
        <p:nvSpPr>
          <p:cNvPr id="5" name="Rectangle 4"/>
          <p:cNvSpPr/>
          <p:nvPr/>
        </p:nvSpPr>
        <p:spPr>
          <a:xfrm>
            <a:off x="5550646" y="5849165"/>
            <a:ext cx="2492765" cy="276999"/>
          </a:xfrm>
          <a:prstGeom prst="rect">
            <a:avLst/>
          </a:prstGeom>
        </p:spPr>
        <p:txBody>
          <a:bodyPr wrap="none">
            <a:spAutoFit/>
          </a:bodyPr>
          <a:lstStyle/>
          <a:p>
            <a:pPr algn="r"/>
            <a:r>
              <a:rPr lang="en-US" sz="1200" b="1" dirty="0" smtClean="0">
                <a:solidFill>
                  <a:schemeClr val="bg1"/>
                </a:solidFill>
              </a:rPr>
              <a:t>PHOTO CREDIT: Mario Quintana</a:t>
            </a:r>
            <a:endParaRPr lang="en-US" sz="1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5436"/>
          </a:xfrm>
        </p:spPr>
        <p:txBody>
          <a:bodyPr>
            <a:normAutofit/>
          </a:bodyPr>
          <a:lstStyle/>
          <a:p>
            <a:r>
              <a:rPr lang="en-US" sz="3200" b="1" dirty="0" smtClean="0">
                <a:solidFill>
                  <a:srgbClr val="004BA9"/>
                </a:solidFill>
              </a:rPr>
              <a:t>Concerns?</a:t>
            </a:r>
            <a:endParaRPr lang="en-US" sz="3200" b="1" dirty="0">
              <a:solidFill>
                <a:srgbClr val="004BA9"/>
              </a:solidFill>
            </a:endParaRPr>
          </a:p>
        </p:txBody>
      </p:sp>
      <p:sp>
        <p:nvSpPr>
          <p:cNvPr id="3" name="Content Placeholder 2"/>
          <p:cNvSpPr>
            <a:spLocks noGrp="1"/>
          </p:cNvSpPr>
          <p:nvPr>
            <p:ph idx="1"/>
          </p:nvPr>
        </p:nvSpPr>
        <p:spPr>
          <a:xfrm>
            <a:off x="457200" y="1020074"/>
            <a:ext cx="8229600" cy="5106089"/>
          </a:xfrm>
        </p:spPr>
        <p:txBody>
          <a:bodyPr>
            <a:normAutofit/>
          </a:bodyPr>
          <a:lstStyle/>
          <a:p>
            <a:pPr algn="ctr">
              <a:buNone/>
            </a:pPr>
            <a:r>
              <a:rPr lang="en-US" sz="2400" b="1" i="1" dirty="0" smtClean="0">
                <a:solidFill>
                  <a:schemeClr val="tx2">
                    <a:lumMod val="75000"/>
                  </a:schemeClr>
                </a:solidFill>
              </a:rPr>
              <a:t>A 6-inch drop would cause: </a:t>
            </a:r>
          </a:p>
          <a:p>
            <a:pPr>
              <a:buNone/>
            </a:pPr>
            <a:endParaRPr lang="en-US" sz="2400" b="1" i="1" dirty="0" smtClean="0">
              <a:solidFill>
                <a:schemeClr val="tx2">
                  <a:lumMod val="75000"/>
                </a:schemeClr>
              </a:solidFill>
            </a:endParaRPr>
          </a:p>
          <a:p>
            <a:r>
              <a:rPr lang="en-US" sz="2400" b="1" i="1" dirty="0" smtClean="0">
                <a:solidFill>
                  <a:schemeClr val="tx2">
                    <a:lumMod val="75000"/>
                  </a:schemeClr>
                </a:solidFill>
              </a:rPr>
              <a:t>No negative impact on civic infrastructure, such as water intakes or stormwater outlets </a:t>
            </a:r>
            <a:r>
              <a:rPr lang="en-US" sz="1200" b="1" dirty="0" smtClean="0">
                <a:solidFill>
                  <a:schemeClr val="tx2">
                    <a:lumMod val="75000"/>
                  </a:schemeClr>
                </a:solidFill>
              </a:rPr>
              <a:t>(S. Josheff, WDNR) </a:t>
            </a:r>
            <a:r>
              <a:rPr lang="en-US" sz="2400" b="1" i="1" dirty="0" smtClean="0">
                <a:solidFill>
                  <a:schemeClr val="tx2">
                    <a:lumMod val="75000"/>
                  </a:schemeClr>
                </a:solidFill>
              </a:rPr>
              <a:t> or on management of downstream lakes under WDNR 1979 Lake Orders. </a:t>
            </a:r>
            <a:r>
              <a:rPr lang="en-US" sz="1200" b="1" dirty="0" smtClean="0">
                <a:solidFill>
                  <a:schemeClr val="tx2">
                    <a:lumMod val="75000"/>
                  </a:schemeClr>
                </a:solidFill>
              </a:rPr>
              <a:t>(J. Balousek/K. Connors, Dane County)</a:t>
            </a:r>
          </a:p>
          <a:p>
            <a:pPr>
              <a:buNone/>
            </a:pPr>
            <a:endParaRPr lang="en-US" sz="2400" b="1" dirty="0" smtClean="0">
              <a:solidFill>
                <a:schemeClr val="tx2">
                  <a:lumMod val="75000"/>
                </a:schemeClr>
              </a:solidFill>
            </a:endParaRPr>
          </a:p>
          <a:p>
            <a:r>
              <a:rPr lang="en-US" sz="2400" b="1" i="1" dirty="0" smtClean="0">
                <a:solidFill>
                  <a:schemeClr val="tx2">
                    <a:lumMod val="75000"/>
                  </a:schemeClr>
                </a:solidFill>
              </a:rPr>
              <a:t>No significant impact on shoreline location or appearance, though some areas may benefit from restoration of native plants.</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5436"/>
          </a:xfrm>
        </p:spPr>
        <p:txBody>
          <a:bodyPr>
            <a:normAutofit/>
          </a:bodyPr>
          <a:lstStyle/>
          <a:p>
            <a:r>
              <a:rPr lang="en-US" sz="3200" b="1" dirty="0" smtClean="0">
                <a:solidFill>
                  <a:srgbClr val="004BA9"/>
                </a:solidFill>
              </a:rPr>
              <a:t>Concerns?</a:t>
            </a:r>
            <a:endParaRPr lang="en-US" sz="3200" b="1" dirty="0">
              <a:solidFill>
                <a:srgbClr val="004BA9"/>
              </a:solidFill>
            </a:endParaRPr>
          </a:p>
        </p:txBody>
      </p:sp>
      <p:sp>
        <p:nvSpPr>
          <p:cNvPr id="3" name="Content Placeholder 2"/>
          <p:cNvSpPr>
            <a:spLocks noGrp="1"/>
          </p:cNvSpPr>
          <p:nvPr>
            <p:ph idx="1"/>
          </p:nvPr>
        </p:nvSpPr>
        <p:spPr>
          <a:xfrm>
            <a:off x="457200" y="1020074"/>
            <a:ext cx="8229600" cy="5106089"/>
          </a:xfrm>
        </p:spPr>
        <p:txBody>
          <a:bodyPr>
            <a:normAutofit/>
          </a:bodyPr>
          <a:lstStyle/>
          <a:p>
            <a:pPr>
              <a:buNone/>
            </a:pPr>
            <a:r>
              <a:rPr lang="en-US" sz="2400" b="1" i="1" dirty="0" smtClean="0">
                <a:solidFill>
                  <a:schemeClr val="tx2">
                    <a:lumMod val="75000"/>
                  </a:schemeClr>
                </a:solidFill>
              </a:rPr>
              <a:t>A 6-inch drop could cause: </a:t>
            </a:r>
          </a:p>
          <a:p>
            <a:pPr>
              <a:buNone/>
            </a:pPr>
            <a:endParaRPr lang="en-US" sz="2400" b="1" i="1" dirty="0" smtClean="0">
              <a:solidFill>
                <a:schemeClr val="tx2">
                  <a:lumMod val="75000"/>
                </a:schemeClr>
              </a:solidFill>
            </a:endParaRPr>
          </a:p>
          <a:p>
            <a:r>
              <a:rPr lang="en-US" sz="2400" b="1" i="1" dirty="0" smtClean="0">
                <a:solidFill>
                  <a:schemeClr val="tx2">
                    <a:lumMod val="75000"/>
                  </a:schemeClr>
                </a:solidFill>
              </a:rPr>
              <a:t>Localized impact on large boat navigation to harbors or marinas that have always required  dredging (businesses may want to dredge again sooner, or to adjust any large boat-related aspects of their business plans).</a:t>
            </a:r>
          </a:p>
          <a:p>
            <a:endParaRPr lang="en-US" sz="2400" b="1" i="1" dirty="0" smtClean="0">
              <a:solidFill>
                <a:schemeClr val="tx2">
                  <a:lumMod val="75000"/>
                </a:schemeClr>
              </a:solidFill>
            </a:endParaRPr>
          </a:p>
          <a:p>
            <a:r>
              <a:rPr lang="en-US" sz="2400" b="1" i="1" dirty="0" smtClean="0">
                <a:solidFill>
                  <a:schemeClr val="tx2">
                    <a:lumMod val="75000"/>
                  </a:schemeClr>
                </a:solidFill>
              </a:rPr>
              <a:t>Localized increases of some invasive plants.</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1020402.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7999"/>
          </a:xfrm>
        </p:spPr>
      </p:pic>
      <p:sp>
        <p:nvSpPr>
          <p:cNvPr id="5" name="Rectangle 4"/>
          <p:cNvSpPr/>
          <p:nvPr/>
        </p:nvSpPr>
        <p:spPr>
          <a:xfrm>
            <a:off x="6980427" y="6596389"/>
            <a:ext cx="2163573" cy="276999"/>
          </a:xfrm>
          <a:prstGeom prst="rect">
            <a:avLst/>
          </a:prstGeom>
        </p:spPr>
        <p:txBody>
          <a:bodyPr wrap="none">
            <a:spAutoFit/>
          </a:bodyPr>
          <a:lstStyle/>
          <a:p>
            <a:pPr algn="r"/>
            <a:r>
              <a:rPr lang="en-US" sz="1200" b="1" dirty="0" smtClean="0">
                <a:solidFill>
                  <a:schemeClr val="bg1"/>
                </a:solidFill>
              </a:rPr>
              <a:t>PHOTO CREDIT: Jon Becker</a:t>
            </a:r>
            <a:endParaRPr lang="en-US" sz="1200" b="1" dirty="0">
              <a:solidFill>
                <a:schemeClr val="bg1"/>
              </a:solidFill>
            </a:endParaRPr>
          </a:p>
        </p:txBody>
      </p:sp>
      <p:sp>
        <p:nvSpPr>
          <p:cNvPr id="6" name="TextBox 5"/>
          <p:cNvSpPr txBox="1"/>
          <p:nvPr/>
        </p:nvSpPr>
        <p:spPr>
          <a:xfrm>
            <a:off x="-1" y="6581001"/>
            <a:ext cx="3918857" cy="276999"/>
          </a:xfrm>
          <a:prstGeom prst="rect">
            <a:avLst/>
          </a:prstGeom>
          <a:noFill/>
        </p:spPr>
        <p:txBody>
          <a:bodyPr wrap="square" rtlCol="0">
            <a:spAutoFit/>
          </a:bodyPr>
          <a:lstStyle/>
          <a:p>
            <a:r>
              <a:rPr lang="en-US" sz="1200" b="1" i="1" dirty="0" smtClean="0">
                <a:solidFill>
                  <a:schemeClr val="bg1"/>
                </a:solidFill>
              </a:rPr>
              <a:t>Cherokee Marsh North Unit</a:t>
            </a:r>
            <a:endParaRPr lang="en-US" sz="1200" b="1"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spc="300" dirty="0" smtClean="0">
                <a:solidFill>
                  <a:srgbClr val="000090"/>
                </a:solidFill>
              </a:rPr>
              <a:t>Toward a Natural Lake Mendota</a:t>
            </a:r>
            <a:endParaRPr lang="en-US" sz="3200" dirty="0">
              <a:solidFill>
                <a:srgbClr val="000090"/>
              </a:solidFill>
            </a:endParaRPr>
          </a:p>
        </p:txBody>
      </p:sp>
      <p:sp>
        <p:nvSpPr>
          <p:cNvPr id="3" name="Content Placeholder 2"/>
          <p:cNvSpPr>
            <a:spLocks noGrp="1"/>
          </p:cNvSpPr>
          <p:nvPr>
            <p:ph idx="1"/>
          </p:nvPr>
        </p:nvSpPr>
        <p:spPr>
          <a:xfrm>
            <a:off x="0" y="1417638"/>
            <a:ext cx="9144000" cy="3458947"/>
          </a:xfrm>
        </p:spPr>
        <p:txBody>
          <a:bodyPr>
            <a:normAutofit/>
          </a:bodyPr>
          <a:lstStyle/>
          <a:p>
            <a:pPr algn="ctr">
              <a:spcAft>
                <a:spcPts val="2400"/>
              </a:spcAft>
              <a:buNone/>
            </a:pPr>
            <a:endParaRPr lang="en-US" sz="3027" b="1" dirty="0" smtClean="0">
              <a:solidFill>
                <a:srgbClr val="000090"/>
              </a:solidFill>
            </a:endParaRPr>
          </a:p>
          <a:p>
            <a:pPr algn="ctr">
              <a:spcAft>
                <a:spcPts val="2400"/>
              </a:spcAft>
              <a:buNone/>
            </a:pPr>
            <a:r>
              <a:rPr lang="en-US" sz="2800" b="1" dirty="0" smtClean="0">
                <a:solidFill>
                  <a:srgbClr val="000090"/>
                </a:solidFill>
              </a:rPr>
              <a:t>PHASE 2: RESTORATION FOR A MORE NATURAL LAKE</a:t>
            </a:r>
          </a:p>
          <a:p>
            <a:pPr algn="ctr">
              <a:spcAft>
                <a:spcPts val="2400"/>
              </a:spcAft>
              <a:buNone/>
            </a:pPr>
            <a:r>
              <a:rPr lang="en-US" sz="3097" b="1" dirty="0" smtClean="0">
                <a:solidFill>
                  <a:srgbClr val="000090"/>
                </a:solidFill>
              </a:rPr>
              <a:t>Lower Lake Mendota to its natural level</a:t>
            </a:r>
          </a:p>
          <a:p>
            <a:pPr algn="ctr">
              <a:spcAft>
                <a:spcPts val="2400"/>
              </a:spcAft>
              <a:buNone/>
            </a:pPr>
            <a:endParaRPr lang="en-US" sz="3027" b="1" dirty="0" smtClean="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36630"/>
          </a:xfrm>
        </p:spPr>
        <p:txBody>
          <a:bodyPr>
            <a:normAutofit/>
          </a:bodyPr>
          <a:lstStyle/>
          <a:p>
            <a:r>
              <a:rPr lang="en-US" sz="2800" b="1" dirty="0" smtClean="0">
                <a:solidFill>
                  <a:srgbClr val="000090"/>
                </a:solidFill>
              </a:rPr>
              <a:t>After lowering Lake Mendota 6 inches, </a:t>
            </a:r>
            <a:br>
              <a:rPr lang="en-US" sz="2800" b="1" dirty="0" smtClean="0">
                <a:solidFill>
                  <a:srgbClr val="000090"/>
                </a:solidFill>
              </a:rPr>
            </a:br>
            <a:r>
              <a:rPr lang="en-US" sz="2800" b="1" dirty="0" smtClean="0">
                <a:solidFill>
                  <a:srgbClr val="000090"/>
                </a:solidFill>
              </a:rPr>
              <a:t>we can further enhance</a:t>
            </a:r>
            <a:br>
              <a:rPr lang="en-US" sz="2800" b="1" dirty="0" smtClean="0">
                <a:solidFill>
                  <a:srgbClr val="000090"/>
                </a:solidFill>
              </a:rPr>
            </a:br>
            <a:r>
              <a:rPr lang="en-US" sz="2800" b="1" dirty="0" smtClean="0">
                <a:solidFill>
                  <a:srgbClr val="000090"/>
                </a:solidFill>
              </a:rPr>
              <a:t>our lake for future generations</a:t>
            </a:r>
            <a:r>
              <a:rPr lang="en-US" sz="2800" dirty="0" smtClean="0">
                <a:solidFill>
                  <a:srgbClr val="000090"/>
                </a:solidFill>
              </a:rPr>
              <a:t>!</a:t>
            </a:r>
            <a:endParaRPr lang="en-US" sz="2800" dirty="0">
              <a:solidFill>
                <a:srgbClr val="000090"/>
              </a:solidFill>
            </a:endParaRPr>
          </a:p>
        </p:txBody>
      </p:sp>
      <p:sp>
        <p:nvSpPr>
          <p:cNvPr id="3" name="Content Placeholder 2"/>
          <p:cNvSpPr>
            <a:spLocks noGrp="1"/>
          </p:cNvSpPr>
          <p:nvPr>
            <p:ph idx="1"/>
          </p:nvPr>
        </p:nvSpPr>
        <p:spPr>
          <a:xfrm>
            <a:off x="457200" y="2462530"/>
            <a:ext cx="8229600" cy="3102399"/>
          </a:xfrm>
        </p:spPr>
        <p:txBody>
          <a:bodyPr>
            <a:normAutofit/>
          </a:bodyPr>
          <a:lstStyle/>
          <a:p>
            <a:pPr algn="ctr">
              <a:buNone/>
            </a:pPr>
            <a:r>
              <a:rPr lang="en-US" sz="2400" b="1" dirty="0" smtClean="0">
                <a:solidFill>
                  <a:srgbClr val="000090"/>
                </a:solidFill>
              </a:rPr>
              <a:t>How?</a:t>
            </a:r>
          </a:p>
          <a:p>
            <a:pPr algn="ctr">
              <a:buNone/>
            </a:pPr>
            <a:endParaRPr lang="en-US" sz="1000" b="1" dirty="0" smtClean="0">
              <a:solidFill>
                <a:srgbClr val="000090"/>
              </a:solidFill>
            </a:endParaRPr>
          </a:p>
          <a:p>
            <a:pPr algn="ctr">
              <a:buNone/>
            </a:pPr>
            <a:r>
              <a:rPr lang="en-US" sz="2400" b="1" i="1" dirty="0" smtClean="0">
                <a:solidFill>
                  <a:srgbClr val="000090"/>
                </a:solidFill>
              </a:rPr>
              <a:t>By further lowering summer target levels </a:t>
            </a:r>
          </a:p>
          <a:p>
            <a:pPr algn="ctr">
              <a:buNone/>
            </a:pPr>
            <a:r>
              <a:rPr lang="en-US" sz="2400" b="1" i="1" dirty="0" smtClean="0">
                <a:solidFill>
                  <a:srgbClr val="000090"/>
                </a:solidFill>
              </a:rPr>
              <a:t>in 2 inch increments annually </a:t>
            </a:r>
          </a:p>
          <a:p>
            <a:pPr algn="ctr">
              <a:buNone/>
            </a:pPr>
            <a:r>
              <a:rPr lang="en-US" sz="2400" dirty="0" smtClean="0">
                <a:solidFill>
                  <a:srgbClr val="000090"/>
                </a:solidFill>
              </a:rPr>
              <a:t>(</a:t>
            </a:r>
            <a:r>
              <a:rPr lang="en-US" sz="2400" i="1" dirty="0" smtClean="0">
                <a:solidFill>
                  <a:srgbClr val="000090"/>
                </a:solidFill>
              </a:rPr>
              <a:t>with an ecologically correlated winter target level</a:t>
            </a:r>
            <a:r>
              <a:rPr lang="en-US" sz="2400" dirty="0" smtClean="0">
                <a:solidFill>
                  <a:srgbClr val="000090"/>
                </a:solidFill>
              </a:rPr>
              <a:t>)</a:t>
            </a:r>
            <a:endParaRPr lang="en-US" sz="2400" b="1" i="1" dirty="0" smtClean="0">
              <a:solidFill>
                <a:srgbClr val="000090"/>
              </a:solidFill>
            </a:endParaRPr>
          </a:p>
          <a:p>
            <a:pPr algn="ctr">
              <a:buNone/>
            </a:pPr>
            <a:r>
              <a:rPr lang="en-US" sz="2400" b="1" i="1" dirty="0" smtClean="0">
                <a:solidFill>
                  <a:srgbClr val="000090"/>
                </a:solidFill>
              </a:rPr>
              <a:t>until Lake Mendota’s natural level is reached.</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34"/>
            <a:ext cx="8229600" cy="1122343"/>
          </a:xfrm>
        </p:spPr>
        <p:txBody>
          <a:bodyPr>
            <a:noAutofit/>
          </a:bodyPr>
          <a:lstStyle/>
          <a:p>
            <a:endParaRPr lang="en-US" sz="3200" dirty="0">
              <a:solidFill>
                <a:srgbClr val="004BA9"/>
              </a:solidFill>
            </a:endParaRPr>
          </a:p>
        </p:txBody>
      </p:sp>
      <p:sp>
        <p:nvSpPr>
          <p:cNvPr id="3" name="Content Placeholder 2"/>
          <p:cNvSpPr>
            <a:spLocks noGrp="1"/>
          </p:cNvSpPr>
          <p:nvPr>
            <p:ph idx="1"/>
          </p:nvPr>
        </p:nvSpPr>
        <p:spPr/>
        <p:txBody>
          <a:bodyPr/>
          <a:lstStyle/>
          <a:p>
            <a:pPr algn="ctr">
              <a:buNone/>
            </a:pPr>
            <a:r>
              <a:rPr lang="en-US" dirty="0" smtClean="0"/>
              <a:t> </a:t>
            </a:r>
            <a:br>
              <a:rPr lang="en-US" dirty="0" smtClean="0"/>
            </a:br>
            <a:endParaRPr lang="en-US" sz="7400" b="1" dirty="0" smtClean="0">
              <a:solidFill>
                <a:srgbClr val="000090"/>
              </a:solidFill>
            </a:endParaRPr>
          </a:p>
        </p:txBody>
      </p:sp>
      <p:pic>
        <p:nvPicPr>
          <p:cNvPr id="5" name="Picture 4" descr="sandhillcranes156.jpg"/>
          <p:cNvPicPr>
            <a:picLocks noChangeAspect="1"/>
          </p:cNvPicPr>
          <p:nvPr/>
        </p:nvPicPr>
        <p:blipFill>
          <a:blip r:embed="rId2"/>
          <a:stretch>
            <a:fillRect/>
          </a:stretch>
        </p:blipFill>
        <p:spPr>
          <a:xfrm>
            <a:off x="0" y="0"/>
            <a:ext cx="9143999" cy="6581001"/>
          </a:xfrm>
          <a:prstGeom prst="rect">
            <a:avLst/>
          </a:prstGeom>
        </p:spPr>
      </p:pic>
      <p:sp>
        <p:nvSpPr>
          <p:cNvPr id="6" name="TextBox 5"/>
          <p:cNvSpPr txBox="1"/>
          <p:nvPr/>
        </p:nvSpPr>
        <p:spPr>
          <a:xfrm>
            <a:off x="6601711" y="6569054"/>
            <a:ext cx="2542288" cy="276999"/>
          </a:xfrm>
          <a:prstGeom prst="rect">
            <a:avLst/>
          </a:prstGeom>
          <a:noFill/>
        </p:spPr>
        <p:txBody>
          <a:bodyPr wrap="square" rtlCol="0">
            <a:spAutoFit/>
          </a:bodyPr>
          <a:lstStyle/>
          <a:p>
            <a:pPr algn="r"/>
            <a:r>
              <a:rPr lang="en-US" sz="1200" b="1" dirty="0" smtClean="0">
                <a:solidFill>
                  <a:srgbClr val="004BA9"/>
                </a:solidFill>
              </a:rPr>
              <a:t>PHOTO CREDIT: Mario Quintana</a:t>
            </a:r>
            <a:endParaRPr lang="en-US" sz="1200" b="1" dirty="0">
              <a:solidFill>
                <a:srgbClr val="004BA9"/>
              </a:solidFill>
            </a:endParaRPr>
          </a:p>
        </p:txBody>
      </p:sp>
      <p:sp>
        <p:nvSpPr>
          <p:cNvPr id="8" name="TextBox 7"/>
          <p:cNvSpPr txBox="1"/>
          <p:nvPr/>
        </p:nvSpPr>
        <p:spPr>
          <a:xfrm>
            <a:off x="0" y="6581001"/>
            <a:ext cx="6186714" cy="276999"/>
          </a:xfrm>
          <a:prstGeom prst="rect">
            <a:avLst/>
          </a:prstGeom>
          <a:noFill/>
        </p:spPr>
        <p:txBody>
          <a:bodyPr wrap="square" rtlCol="0">
            <a:spAutoFit/>
          </a:bodyPr>
          <a:lstStyle/>
          <a:p>
            <a:r>
              <a:rPr lang="en-US" sz="1200" b="1" i="1" dirty="0" err="1" smtClean="0">
                <a:solidFill>
                  <a:schemeClr val="tx2">
                    <a:lumMod val="75000"/>
                  </a:schemeClr>
                </a:solidFill>
                <a:latin typeface="Lucida Grande"/>
                <a:ea typeface="Lucida Grande"/>
                <a:cs typeface="Lucida Grande"/>
              </a:rPr>
              <a:t>Sandhill</a:t>
            </a:r>
            <a:r>
              <a:rPr lang="en-US" sz="1200" b="1" i="1" dirty="0" smtClean="0">
                <a:solidFill>
                  <a:schemeClr val="tx2">
                    <a:lumMod val="75000"/>
                  </a:schemeClr>
                </a:solidFill>
                <a:latin typeface="Lucida Grande"/>
                <a:ea typeface="Lucida Grande"/>
                <a:cs typeface="Lucida Grande"/>
              </a:rPr>
              <a:t> Cranes in Upper </a:t>
            </a:r>
            <a:r>
              <a:rPr lang="en-US" sz="1200" b="1" i="1" dirty="0" err="1" smtClean="0">
                <a:solidFill>
                  <a:schemeClr val="tx2">
                    <a:lumMod val="75000"/>
                  </a:schemeClr>
                </a:solidFill>
                <a:latin typeface="Lucida Grande"/>
                <a:ea typeface="Lucida Grande"/>
                <a:cs typeface="Lucida Grande"/>
              </a:rPr>
              <a:t>Yahara</a:t>
            </a:r>
            <a:r>
              <a:rPr lang="en-US" sz="1200" b="1" i="1" dirty="0" smtClean="0">
                <a:solidFill>
                  <a:schemeClr val="tx2">
                    <a:lumMod val="75000"/>
                  </a:schemeClr>
                </a:solidFill>
                <a:latin typeface="Lucida Grande"/>
                <a:ea typeface="Lucida Grande"/>
                <a:cs typeface="Lucida Grande"/>
              </a:rPr>
              <a:t> River,  Near Cherokee Marsh North Unit</a:t>
            </a:r>
            <a:endParaRPr lang="en-US" sz="1200" b="1" i="1" dirty="0">
              <a:solidFill>
                <a:schemeClr val="tx2">
                  <a:lumMod val="75000"/>
                </a:schemeClr>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15342"/>
          </a:xfrm>
        </p:spPr>
        <p:txBody>
          <a:bodyPr>
            <a:noAutofit/>
          </a:bodyPr>
          <a:lstStyle/>
          <a:p>
            <a:r>
              <a:rPr lang="en-US" sz="2800" b="1" dirty="0" smtClean="0">
                <a:solidFill>
                  <a:schemeClr val="tx2">
                    <a:lumMod val="75000"/>
                  </a:schemeClr>
                </a:solidFill>
              </a:rPr>
              <a:t>A natural Lake Mendota </a:t>
            </a:r>
            <a:br>
              <a:rPr lang="en-US" sz="2800" b="1" dirty="0" smtClean="0">
                <a:solidFill>
                  <a:schemeClr val="tx2">
                    <a:lumMod val="75000"/>
                  </a:schemeClr>
                </a:solidFill>
              </a:rPr>
            </a:br>
            <a:r>
              <a:rPr lang="en-US" sz="2800" b="1" dirty="0" smtClean="0">
                <a:solidFill>
                  <a:schemeClr val="tx2">
                    <a:lumMod val="75000"/>
                  </a:schemeClr>
                </a:solidFill>
              </a:rPr>
              <a:t>would be just a little higher </a:t>
            </a:r>
            <a:br>
              <a:rPr lang="en-US" sz="2800" b="1" dirty="0" smtClean="0">
                <a:solidFill>
                  <a:schemeClr val="tx2">
                    <a:lumMod val="75000"/>
                  </a:schemeClr>
                </a:solidFill>
              </a:rPr>
            </a:br>
            <a:r>
              <a:rPr lang="en-US" sz="2800" b="1" dirty="0" smtClean="0">
                <a:solidFill>
                  <a:schemeClr val="tx2">
                    <a:lumMod val="75000"/>
                  </a:schemeClr>
                </a:solidFill>
              </a:rPr>
              <a:t>than Lake Monona.</a:t>
            </a:r>
            <a:endParaRPr lang="en-US" sz="2800" b="1" dirty="0">
              <a:solidFill>
                <a:srgbClr val="000090"/>
              </a:solidFill>
            </a:endParaRPr>
          </a:p>
        </p:txBody>
      </p:sp>
      <p:sp>
        <p:nvSpPr>
          <p:cNvPr id="3" name="Content Placeholder 2"/>
          <p:cNvSpPr>
            <a:spLocks noGrp="1"/>
          </p:cNvSpPr>
          <p:nvPr>
            <p:ph idx="1"/>
          </p:nvPr>
        </p:nvSpPr>
        <p:spPr>
          <a:xfrm>
            <a:off x="457200" y="1793575"/>
            <a:ext cx="8229600" cy="4332588"/>
          </a:xfrm>
        </p:spPr>
        <p:txBody>
          <a:bodyPr/>
          <a:lstStyle/>
          <a:p>
            <a:pPr algn="ctr">
              <a:buNone/>
            </a:pPr>
            <a:r>
              <a:rPr lang="en-US" sz="2400" b="1" i="1" dirty="0" smtClean="0">
                <a:solidFill>
                  <a:srgbClr val="004BA9"/>
                </a:solidFill>
              </a:rPr>
              <a:t>Lowering Lake Mendota 58 inches</a:t>
            </a:r>
          </a:p>
          <a:p>
            <a:pPr algn="ctr">
              <a:buNone/>
            </a:pPr>
            <a:r>
              <a:rPr lang="en-US" sz="2400" b="1" i="1" dirty="0" smtClean="0">
                <a:solidFill>
                  <a:srgbClr val="004BA9"/>
                </a:solidFill>
              </a:rPr>
              <a:t>(total, i.e., including the first drop of 6 inches)</a:t>
            </a:r>
          </a:p>
          <a:p>
            <a:pPr algn="ctr">
              <a:buNone/>
            </a:pPr>
            <a:r>
              <a:rPr lang="en-US" sz="2400" b="1" i="1" dirty="0" smtClean="0">
                <a:solidFill>
                  <a:srgbClr val="004BA9"/>
                </a:solidFill>
              </a:rPr>
              <a:t>would still leave an inch of head at Tenney Park dam. </a:t>
            </a:r>
          </a:p>
          <a:p>
            <a:pPr algn="ctr">
              <a:buNone/>
            </a:pPr>
            <a:r>
              <a:rPr lang="en-US" sz="1000" b="1" i="1" dirty="0" smtClean="0">
                <a:solidFill>
                  <a:srgbClr val="004BA9"/>
                </a:solidFill>
              </a:rPr>
              <a:t/>
            </a:r>
            <a:br>
              <a:rPr lang="en-US" sz="1000" b="1" i="1" dirty="0" smtClean="0">
                <a:solidFill>
                  <a:srgbClr val="004BA9"/>
                </a:solidFill>
              </a:rPr>
            </a:br>
            <a:r>
              <a:rPr lang="en-US" sz="2400" b="1" i="1" dirty="0" smtClean="0">
                <a:solidFill>
                  <a:srgbClr val="004BA9"/>
                </a:solidFill>
              </a:rPr>
              <a:t>That may be enough for successful management–</a:t>
            </a:r>
          </a:p>
          <a:p>
            <a:pPr algn="ctr">
              <a:buNone/>
            </a:pPr>
            <a:r>
              <a:rPr lang="en-US" sz="2400" b="1" i="1" dirty="0" smtClean="0">
                <a:solidFill>
                  <a:srgbClr val="004BA9"/>
                </a:solidFill>
              </a:rPr>
              <a:t>even under the current (1979) WDNR Lake Orders– </a:t>
            </a:r>
          </a:p>
          <a:p>
            <a:pPr algn="ctr">
              <a:buNone/>
            </a:pPr>
            <a:r>
              <a:rPr lang="en-US" sz="2400" b="1" i="1" dirty="0" smtClean="0">
                <a:solidFill>
                  <a:srgbClr val="004BA9"/>
                </a:solidFill>
              </a:rPr>
              <a:t>downstream, where the other three lakes are already usually managed at natural levels.</a:t>
            </a:r>
          </a:p>
          <a:p>
            <a:pPr algn="ctr">
              <a:buNone/>
            </a:pPr>
            <a:endParaRPr lang="en-US" sz="1000" dirty="0" smtClean="0">
              <a:solidFill>
                <a:schemeClr val="tx2">
                  <a:lumMod val="75000"/>
                </a:schemeClr>
              </a:solidFill>
            </a:endParaRPr>
          </a:p>
          <a:p>
            <a:pPr algn="ctr">
              <a:buNone/>
            </a:pPr>
            <a:r>
              <a:rPr lang="en-US" sz="1000" dirty="0" smtClean="0">
                <a:solidFill>
                  <a:schemeClr val="tx2">
                    <a:lumMod val="75000"/>
                  </a:schemeClr>
                </a:solidFill>
              </a:rPr>
              <a:t>J.  </a:t>
            </a:r>
            <a:r>
              <a:rPr lang="en-US" sz="1000" dirty="0" err="1" smtClean="0">
                <a:solidFill>
                  <a:schemeClr val="tx2">
                    <a:lumMod val="75000"/>
                  </a:schemeClr>
                </a:solidFill>
              </a:rPr>
              <a:t>Balousek</a:t>
            </a:r>
            <a:r>
              <a:rPr lang="en-US" sz="1000" dirty="0" smtClean="0">
                <a:solidFill>
                  <a:schemeClr val="tx2">
                    <a:lumMod val="75000"/>
                  </a:schemeClr>
                </a:solidFill>
              </a:rPr>
              <a:t>/K. Connors, Dane County</a:t>
            </a:r>
            <a:endParaRPr lang="en-US" sz="1800" i="1"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7607"/>
          </a:xfrm>
        </p:spPr>
        <p:txBody>
          <a:bodyPr>
            <a:normAutofit fontScale="90000"/>
          </a:bodyPr>
          <a:lstStyle/>
          <a:p>
            <a:r>
              <a:rPr lang="en-US" sz="3200" b="1" dirty="0" smtClean="0">
                <a:solidFill>
                  <a:srgbClr val="004BA9"/>
                </a:solidFill>
              </a:rPr>
              <a:t>Yep, you read that right</a:t>
            </a:r>
            <a:r>
              <a:rPr lang="en-US" dirty="0" smtClean="0">
                <a:solidFill>
                  <a:srgbClr val="004BA9"/>
                </a:solidFill>
              </a:rPr>
              <a:t>.</a:t>
            </a:r>
            <a:endParaRPr lang="en-US" dirty="0">
              <a:solidFill>
                <a:srgbClr val="004BA9"/>
              </a:solidFill>
            </a:endParaRPr>
          </a:p>
        </p:txBody>
      </p:sp>
      <p:sp>
        <p:nvSpPr>
          <p:cNvPr id="3" name="Content Placeholder 2"/>
          <p:cNvSpPr>
            <a:spLocks noGrp="1"/>
          </p:cNvSpPr>
          <p:nvPr>
            <p:ph idx="1"/>
          </p:nvPr>
        </p:nvSpPr>
        <p:spPr>
          <a:xfrm>
            <a:off x="150005" y="1114924"/>
            <a:ext cx="8820240" cy="4605493"/>
          </a:xfrm>
        </p:spPr>
        <p:txBody>
          <a:bodyPr>
            <a:noAutofit/>
          </a:bodyPr>
          <a:lstStyle/>
          <a:p>
            <a:pPr algn="ctr">
              <a:buNone/>
            </a:pPr>
            <a:r>
              <a:rPr lang="en-US" sz="2200" b="1" i="1" dirty="0" smtClean="0">
                <a:solidFill>
                  <a:srgbClr val="004BA9"/>
                </a:solidFill>
              </a:rPr>
              <a:t>In the summertime, Lake Mendota is still being managed at about 5 feet higher than its natural level, even though there’s not been any need to power a mill for quite some time.</a:t>
            </a:r>
          </a:p>
          <a:p>
            <a:pPr algn="ctr">
              <a:buNone/>
            </a:pPr>
            <a:endParaRPr lang="en-US" sz="2200" b="1" i="1" dirty="0" smtClean="0">
              <a:solidFill>
                <a:srgbClr val="004BA9"/>
              </a:solidFill>
            </a:endParaRPr>
          </a:p>
          <a:p>
            <a:pPr algn="ctr">
              <a:buNone/>
            </a:pPr>
            <a:r>
              <a:rPr lang="en-US" sz="2200" b="1" i="1" dirty="0" smtClean="0">
                <a:solidFill>
                  <a:srgbClr val="004BA9"/>
                </a:solidFill>
              </a:rPr>
              <a:t>This managed level is unnatural and it’s killing Lake Mendota’s vital shoreline vegetation, marshes, and wetlands.</a:t>
            </a:r>
          </a:p>
          <a:p>
            <a:pPr algn="ctr">
              <a:buNone/>
            </a:pPr>
            <a:endParaRPr lang="en-US" sz="2200" b="1" i="1" dirty="0" smtClean="0">
              <a:solidFill>
                <a:srgbClr val="004BA9"/>
              </a:solidFill>
            </a:endParaRPr>
          </a:p>
          <a:p>
            <a:pPr algn="ctr">
              <a:buNone/>
            </a:pPr>
            <a:r>
              <a:rPr lang="en-US" sz="2200" b="1" i="1" dirty="0" smtClean="0">
                <a:solidFill>
                  <a:srgbClr val="004BA9"/>
                </a:solidFill>
              </a:rPr>
              <a:t>That’s unjustifiable, and undoes restoration efforts. </a:t>
            </a:r>
          </a:p>
          <a:p>
            <a:pPr algn="ctr">
              <a:buNone/>
            </a:pPr>
            <a:endParaRPr lang="en-US" sz="2200" b="1" i="1" dirty="0" smtClean="0">
              <a:solidFill>
                <a:srgbClr val="004BA9"/>
              </a:solidFill>
            </a:endParaRPr>
          </a:p>
          <a:p>
            <a:pPr algn="ctr">
              <a:buNone/>
            </a:pPr>
            <a:r>
              <a:rPr lang="en-US" sz="2200" b="1" i="1" dirty="0" smtClean="0">
                <a:solidFill>
                  <a:srgbClr val="004BA9"/>
                </a:solidFill>
              </a:rPr>
              <a:t>But we’ve gotten used to how it looks and functions.</a:t>
            </a:r>
            <a:endParaRPr lang="en-US" sz="2200" b="1" i="1" dirty="0">
              <a:solidFill>
                <a:srgbClr val="004BA9"/>
              </a:solidFill>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617418" cy="3781050"/>
          </a:xfrm>
        </p:spPr>
        <p:txBody>
          <a:bodyPr>
            <a:normAutofit/>
          </a:bodyPr>
          <a:lstStyle/>
          <a:p>
            <a:r>
              <a:rPr lang="en-US" sz="2400" b="1" dirty="0" smtClean="0">
                <a:solidFill>
                  <a:srgbClr val="004BA9"/>
                </a:solidFill>
              </a:rPr>
              <a:t>How Lake Mendota target levels would change, </a:t>
            </a:r>
            <a:br>
              <a:rPr lang="en-US" sz="2400" b="1" dirty="0" smtClean="0">
                <a:solidFill>
                  <a:srgbClr val="004BA9"/>
                </a:solidFill>
              </a:rPr>
            </a:br>
            <a:r>
              <a:rPr lang="en-US" sz="2400" b="1" dirty="0" smtClean="0">
                <a:solidFill>
                  <a:srgbClr val="004BA9"/>
                </a:solidFill>
              </a:rPr>
              <a:t>2012-2038, </a:t>
            </a:r>
            <a:br>
              <a:rPr lang="en-US" sz="2400" b="1" dirty="0" smtClean="0">
                <a:solidFill>
                  <a:srgbClr val="004BA9"/>
                </a:solidFill>
              </a:rPr>
            </a:br>
            <a:r>
              <a:rPr lang="en-US" sz="2400" b="1" dirty="0" smtClean="0">
                <a:solidFill>
                  <a:srgbClr val="004BA9"/>
                </a:solidFill>
              </a:rPr>
              <a:t>if carefully lowered </a:t>
            </a:r>
            <a:br>
              <a:rPr lang="en-US" sz="2400" b="1" dirty="0" smtClean="0">
                <a:solidFill>
                  <a:srgbClr val="004BA9"/>
                </a:solidFill>
              </a:rPr>
            </a:br>
            <a:r>
              <a:rPr lang="en-US" sz="2400" b="1" dirty="0" smtClean="0">
                <a:solidFill>
                  <a:srgbClr val="004BA9"/>
                </a:solidFill>
              </a:rPr>
              <a:t>2 in/yr.</a:t>
            </a:r>
            <a:endParaRPr lang="en-US" sz="2400" b="1" dirty="0">
              <a:solidFill>
                <a:srgbClr val="004BA9"/>
              </a:solidFill>
            </a:endParaRPr>
          </a:p>
        </p:txBody>
      </p:sp>
      <p:pic>
        <p:nvPicPr>
          <p:cNvPr id="4" name="Content Placeholder 3" descr="CRANES-YLAG2-Recommendations Chart-2012-01-08.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617418" y="0"/>
            <a:ext cx="6526582" cy="6858000"/>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470502" cy="6858000"/>
          </a:xfrm>
        </p:spPr>
        <p:txBody>
          <a:bodyPr>
            <a:normAutofit/>
          </a:bodyPr>
          <a:lstStyle/>
          <a:p>
            <a:r>
              <a:rPr lang="en-US" sz="2222" b="1" dirty="0" smtClean="0">
                <a:solidFill>
                  <a:schemeClr val="tx2">
                    <a:lumMod val="75000"/>
                  </a:schemeClr>
                </a:solidFill>
              </a:rPr>
              <a:t>Original Survey Map </a:t>
            </a:r>
            <a:br>
              <a:rPr lang="en-US" sz="2222" b="1" dirty="0" smtClean="0">
                <a:solidFill>
                  <a:schemeClr val="tx2">
                    <a:lumMod val="75000"/>
                  </a:schemeClr>
                </a:solidFill>
              </a:rPr>
            </a:br>
            <a:r>
              <a:rPr lang="en-US" sz="2222" b="1" dirty="0" smtClean="0">
                <a:solidFill>
                  <a:schemeClr val="tx2">
                    <a:lumMod val="75000"/>
                  </a:schemeClr>
                </a:solidFill>
              </a:rPr>
              <a:t>(1833-35)</a:t>
            </a:r>
            <a:br>
              <a:rPr lang="en-US" sz="2222" b="1" dirty="0" smtClean="0">
                <a:solidFill>
                  <a:schemeClr val="tx2">
                    <a:lumMod val="75000"/>
                  </a:schemeClr>
                </a:solidFill>
              </a:rPr>
            </a:br>
            <a:r>
              <a:rPr lang="en-US" sz="2222" b="1" dirty="0" smtClean="0">
                <a:solidFill>
                  <a:schemeClr val="tx2">
                    <a:lumMod val="75000"/>
                  </a:schemeClr>
                </a:solidFill>
              </a:rPr>
              <a:t/>
            </a:r>
            <a:br>
              <a:rPr lang="en-US" sz="2222" b="1" dirty="0" smtClean="0">
                <a:solidFill>
                  <a:schemeClr val="tx2">
                    <a:lumMod val="75000"/>
                  </a:schemeClr>
                </a:solidFill>
              </a:rPr>
            </a:br>
            <a:r>
              <a:rPr lang="en-US" sz="2000" b="1" i="1" dirty="0" smtClean="0">
                <a:solidFill>
                  <a:schemeClr val="tx2">
                    <a:lumMod val="75000"/>
                  </a:schemeClr>
                </a:solidFill>
              </a:rPr>
              <a:t>Six Mile Creek </a:t>
            </a:r>
            <a:r>
              <a:rPr lang="en-US" sz="2000" b="1" dirty="0" smtClean="0">
                <a:solidFill>
                  <a:schemeClr val="tx2">
                    <a:lumMod val="75000"/>
                  </a:schemeClr>
                </a:solidFill>
              </a:rPr>
              <a:t/>
            </a:r>
            <a:br>
              <a:rPr lang="en-US" sz="2000" b="1" dirty="0" smtClean="0">
                <a:solidFill>
                  <a:schemeClr val="tx2">
                    <a:lumMod val="75000"/>
                  </a:schemeClr>
                </a:solidFill>
              </a:rPr>
            </a:br>
            <a:r>
              <a:rPr lang="en-US" sz="2000" b="1" dirty="0" smtClean="0">
                <a:solidFill>
                  <a:schemeClr val="tx2">
                    <a:lumMod val="75000"/>
                  </a:schemeClr>
                </a:solidFill>
              </a:rPr>
              <a:t>meets a much narrower </a:t>
            </a:r>
            <a:br>
              <a:rPr lang="en-US" sz="2000" b="1" dirty="0" smtClean="0">
                <a:solidFill>
                  <a:schemeClr val="tx2">
                    <a:lumMod val="75000"/>
                  </a:schemeClr>
                </a:solidFill>
              </a:rPr>
            </a:br>
            <a:r>
              <a:rPr lang="en-US" sz="2000" b="1" i="1" dirty="0" smtClean="0">
                <a:solidFill>
                  <a:schemeClr val="tx2">
                    <a:lumMod val="75000"/>
                  </a:schemeClr>
                </a:solidFill>
              </a:rPr>
              <a:t>Yahara River</a:t>
            </a:r>
            <a:r>
              <a:rPr lang="en-US" sz="2000" b="1" dirty="0" smtClean="0">
                <a:solidFill>
                  <a:schemeClr val="tx2">
                    <a:lumMod val="75000"/>
                  </a:schemeClr>
                </a:solidFill>
              </a:rPr>
              <a:t>*</a:t>
            </a:r>
            <a:br>
              <a:rPr lang="en-US" sz="2000" b="1" dirty="0" smtClean="0">
                <a:solidFill>
                  <a:schemeClr val="tx2">
                    <a:lumMod val="75000"/>
                  </a:schemeClr>
                </a:solidFill>
              </a:rPr>
            </a:br>
            <a:r>
              <a:rPr lang="en-US" sz="2000" b="1" u="sng" dirty="0" smtClean="0">
                <a:solidFill>
                  <a:schemeClr val="tx2">
                    <a:lumMod val="75000"/>
                  </a:schemeClr>
                </a:solidFill>
              </a:rPr>
              <a:t>inside</a:t>
            </a:r>
            <a:r>
              <a:rPr lang="en-US" sz="2000" b="1" dirty="0" smtClean="0">
                <a:solidFill>
                  <a:schemeClr val="tx2">
                    <a:lumMod val="75000"/>
                  </a:schemeClr>
                </a:solidFill>
              </a:rPr>
              <a:t> a large marsh.</a:t>
            </a:r>
            <a:br>
              <a:rPr lang="en-US" sz="2000" b="1" dirty="0" smtClean="0">
                <a:solidFill>
                  <a:schemeClr val="tx2">
                    <a:lumMod val="75000"/>
                  </a:schemeClr>
                </a:solidFill>
              </a:rPr>
            </a:br>
            <a:r>
              <a:rPr lang="en-US" sz="2000" b="1" dirty="0" smtClean="0">
                <a:solidFill>
                  <a:schemeClr val="tx2">
                    <a:lumMod val="75000"/>
                  </a:schemeClr>
                </a:solidFill>
              </a:rPr>
              <a:t/>
            </a:r>
            <a:br>
              <a:rPr lang="en-US" sz="2000" b="1" dirty="0" smtClean="0">
                <a:solidFill>
                  <a:schemeClr val="tx2">
                    <a:lumMod val="75000"/>
                  </a:schemeClr>
                </a:solidFill>
              </a:rPr>
            </a:br>
            <a:r>
              <a:rPr lang="en-US" sz="2000" b="1" dirty="0" smtClean="0">
                <a:solidFill>
                  <a:schemeClr val="tx2">
                    <a:lumMod val="75000"/>
                  </a:schemeClr>
                </a:solidFill>
              </a:rPr>
              <a:t>A four-season </a:t>
            </a:r>
            <a:br>
              <a:rPr lang="en-US" sz="2000" b="1" dirty="0" smtClean="0">
                <a:solidFill>
                  <a:schemeClr val="tx2">
                    <a:lumMod val="75000"/>
                  </a:schemeClr>
                </a:solidFill>
              </a:rPr>
            </a:br>
            <a:r>
              <a:rPr lang="en-US" sz="2000" b="1" dirty="0" smtClean="0">
                <a:solidFill>
                  <a:schemeClr val="tx2">
                    <a:lumMod val="75000"/>
                  </a:schemeClr>
                </a:solidFill>
              </a:rPr>
              <a:t>Native American trail traversed barrier islands or a land-bridge across the Yahara estuary.</a:t>
            </a:r>
            <a:r>
              <a:rPr lang="en-US" sz="1778" b="1" dirty="0" smtClean="0">
                <a:solidFill>
                  <a:schemeClr val="tx2">
                    <a:lumMod val="50000"/>
                  </a:schemeClr>
                </a:solidFill>
              </a:rPr>
              <a:t/>
            </a:r>
            <a:br>
              <a:rPr lang="en-US" sz="1778" b="1" dirty="0" smtClean="0">
                <a:solidFill>
                  <a:schemeClr val="tx2">
                    <a:lumMod val="50000"/>
                  </a:schemeClr>
                </a:solidFill>
              </a:rPr>
            </a:br>
            <a:r>
              <a:rPr lang="en-US" sz="1778" b="1" dirty="0" smtClean="0">
                <a:solidFill>
                  <a:schemeClr val="tx2">
                    <a:lumMod val="50000"/>
                  </a:schemeClr>
                </a:solidFill>
              </a:rPr>
              <a:t/>
            </a:r>
            <a:br>
              <a:rPr lang="en-US" sz="1778" b="1" dirty="0" smtClean="0">
                <a:solidFill>
                  <a:schemeClr val="tx2">
                    <a:lumMod val="50000"/>
                  </a:schemeClr>
                </a:solidFill>
              </a:rPr>
            </a:br>
            <a:r>
              <a:rPr lang="en-US" sz="1400" b="1" dirty="0" smtClean="0">
                <a:solidFill>
                  <a:schemeClr val="tx2">
                    <a:lumMod val="50000"/>
                  </a:schemeClr>
                </a:solidFill>
              </a:rPr>
              <a:t/>
            </a:r>
            <a:br>
              <a:rPr lang="en-US" sz="1400" b="1" dirty="0" smtClean="0">
                <a:solidFill>
                  <a:schemeClr val="tx2">
                    <a:lumMod val="50000"/>
                  </a:schemeClr>
                </a:solidFill>
              </a:rPr>
            </a:br>
            <a:r>
              <a:rPr lang="en-US" sz="1400" b="1" dirty="0" smtClean="0">
                <a:solidFill>
                  <a:srgbClr val="004BA9"/>
                </a:solidFill>
              </a:rPr>
              <a:t/>
            </a:r>
            <a:br>
              <a:rPr lang="en-US" sz="1400" b="1" dirty="0" smtClean="0">
                <a:solidFill>
                  <a:srgbClr val="004BA9"/>
                </a:solidFill>
              </a:rPr>
            </a:br>
            <a:r>
              <a:rPr lang="en-US" sz="1400" b="1" dirty="0" smtClean="0">
                <a:solidFill>
                  <a:srgbClr val="004BA9"/>
                </a:solidFill>
              </a:rPr>
              <a:t> </a:t>
            </a:r>
            <a:r>
              <a:rPr lang="en-US" sz="1800" b="1" dirty="0" smtClean="0">
                <a:solidFill>
                  <a:srgbClr val="004BA9"/>
                </a:solidFill>
              </a:rPr>
              <a:t>* </a:t>
            </a:r>
            <a:r>
              <a:rPr lang="en-US" sz="1400" b="1" dirty="0" smtClean="0">
                <a:solidFill>
                  <a:srgbClr val="004BA9"/>
                </a:solidFill>
              </a:rPr>
              <a:t>The Yahara River </a:t>
            </a:r>
            <a:br>
              <a:rPr lang="en-US" sz="1400" b="1" dirty="0" smtClean="0">
                <a:solidFill>
                  <a:srgbClr val="004BA9"/>
                </a:solidFill>
              </a:rPr>
            </a:br>
            <a:r>
              <a:rPr lang="en-US" sz="1400" b="1" dirty="0" smtClean="0">
                <a:solidFill>
                  <a:srgbClr val="004BA9"/>
                </a:solidFill>
              </a:rPr>
              <a:t>was formerly named:</a:t>
            </a:r>
            <a:br>
              <a:rPr lang="en-US" sz="1400" b="1" dirty="0" smtClean="0">
                <a:solidFill>
                  <a:srgbClr val="004BA9"/>
                </a:solidFill>
              </a:rPr>
            </a:br>
            <a:r>
              <a:rPr lang="en-US" sz="1400" b="1" dirty="0" smtClean="0">
                <a:solidFill>
                  <a:srgbClr val="004BA9"/>
                </a:solidFill>
              </a:rPr>
              <a:t/>
            </a:r>
            <a:br>
              <a:rPr lang="en-US" sz="1400" b="1" dirty="0" smtClean="0">
                <a:solidFill>
                  <a:srgbClr val="004BA9"/>
                </a:solidFill>
              </a:rPr>
            </a:br>
            <a:r>
              <a:rPr lang="en-US" sz="1400" b="1" dirty="0" smtClean="0">
                <a:solidFill>
                  <a:srgbClr val="004BA9"/>
                </a:solidFill>
              </a:rPr>
              <a:t> </a:t>
            </a:r>
            <a:r>
              <a:rPr lang="en-US" sz="1400" b="1" i="1" dirty="0" smtClean="0">
                <a:solidFill>
                  <a:srgbClr val="004BA9"/>
                </a:solidFill>
              </a:rPr>
              <a:t>Ho-</a:t>
            </a:r>
            <a:r>
              <a:rPr lang="en-US" sz="1400" b="1" i="1" dirty="0" err="1" smtClean="0">
                <a:solidFill>
                  <a:srgbClr val="004BA9"/>
                </a:solidFill>
              </a:rPr>
              <a:t>wi(c)h-ha-hora</a:t>
            </a:r>
            <a:r>
              <a:rPr lang="en-US" sz="1400" b="1" i="1" dirty="0" smtClean="0">
                <a:solidFill>
                  <a:srgbClr val="004BA9"/>
                </a:solidFill>
              </a:rPr>
              <a:t>  </a:t>
            </a:r>
            <a:br>
              <a:rPr lang="en-US" sz="1400" b="1" i="1" dirty="0" smtClean="0">
                <a:solidFill>
                  <a:srgbClr val="004BA9"/>
                </a:solidFill>
              </a:rPr>
            </a:br>
            <a:r>
              <a:rPr lang="en-US" sz="1400" b="1" dirty="0" smtClean="0">
                <a:solidFill>
                  <a:srgbClr val="004BA9"/>
                </a:solidFill>
              </a:rPr>
              <a:t/>
            </a:r>
            <a:br>
              <a:rPr lang="en-US" sz="1400" b="1" dirty="0" smtClean="0">
                <a:solidFill>
                  <a:srgbClr val="004BA9"/>
                </a:solidFill>
              </a:rPr>
            </a:br>
            <a:r>
              <a:rPr lang="en-US" sz="1400" b="1" i="1" dirty="0" smtClean="0">
                <a:solidFill>
                  <a:srgbClr val="004BA9"/>
                </a:solidFill>
              </a:rPr>
              <a:t> </a:t>
            </a:r>
            <a:r>
              <a:rPr lang="en-US" sz="1400" b="1" i="1" dirty="0" err="1" smtClean="0">
                <a:solidFill>
                  <a:srgbClr val="004BA9"/>
                </a:solidFill>
              </a:rPr>
              <a:t>Gooskawe</a:t>
            </a:r>
            <a:r>
              <a:rPr lang="en-US" sz="1400" b="1" dirty="0" smtClean="0">
                <a:solidFill>
                  <a:srgbClr val="004BA9"/>
                </a:solidFill>
              </a:rPr>
              <a:t> </a:t>
            </a:r>
            <a:br>
              <a:rPr lang="en-US" sz="1400" b="1" dirty="0" smtClean="0">
                <a:solidFill>
                  <a:srgbClr val="004BA9"/>
                </a:solidFill>
              </a:rPr>
            </a:br>
            <a:r>
              <a:rPr lang="en-US" sz="1400" b="1" dirty="0" smtClean="0">
                <a:solidFill>
                  <a:srgbClr val="004BA9"/>
                </a:solidFill>
              </a:rPr>
              <a:t>  </a:t>
            </a:r>
            <a:br>
              <a:rPr lang="en-US" sz="1400" b="1" dirty="0" smtClean="0">
                <a:solidFill>
                  <a:srgbClr val="004BA9"/>
                </a:solidFill>
              </a:rPr>
            </a:br>
            <a:r>
              <a:rPr lang="en-US" sz="1400" b="1" i="1" dirty="0" smtClean="0">
                <a:solidFill>
                  <a:srgbClr val="004BA9"/>
                </a:solidFill>
              </a:rPr>
              <a:t>Catfish</a:t>
            </a:r>
            <a:r>
              <a:rPr lang="en-US" sz="1400" b="1" dirty="0" smtClean="0"/>
              <a:t/>
            </a:r>
            <a:br>
              <a:rPr lang="en-US" sz="1400" b="1" dirty="0" smtClean="0"/>
            </a:br>
            <a:endParaRPr lang="en-US" sz="1400" b="1" dirty="0"/>
          </a:p>
        </p:txBody>
      </p:sp>
      <p:pic>
        <p:nvPicPr>
          <p:cNvPr id="4" name="Content Placeholder 3" descr="Pages from CRANES-YLAG2-Lttr &amp; Maps (levels)-17JUL11.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470502" y="0"/>
            <a:ext cx="5673497" cy="6858000"/>
          </a:xfr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4BA9"/>
                </a:solidFill>
              </a:rPr>
              <a:t>Benefits</a:t>
            </a:r>
            <a:endParaRPr lang="en-US" sz="3200" b="1" dirty="0">
              <a:solidFill>
                <a:srgbClr val="004BA9"/>
              </a:solidFill>
            </a:endParaRPr>
          </a:p>
        </p:txBody>
      </p:sp>
      <p:sp>
        <p:nvSpPr>
          <p:cNvPr id="3" name="Content Placeholder 2"/>
          <p:cNvSpPr>
            <a:spLocks noGrp="1"/>
          </p:cNvSpPr>
          <p:nvPr>
            <p:ph idx="1"/>
          </p:nvPr>
        </p:nvSpPr>
        <p:spPr>
          <a:xfrm>
            <a:off x="457200" y="1417638"/>
            <a:ext cx="8229600" cy="4708525"/>
          </a:xfrm>
        </p:spPr>
        <p:txBody>
          <a:bodyPr/>
          <a:lstStyle/>
          <a:p>
            <a:pPr>
              <a:spcAft>
                <a:spcPts val="1200"/>
              </a:spcAft>
              <a:buClr>
                <a:srgbClr val="0000FF"/>
              </a:buClr>
            </a:pPr>
            <a:r>
              <a:rPr lang="en-US" sz="2400" b="1" i="1" dirty="0" smtClean="0">
                <a:solidFill>
                  <a:schemeClr val="tx2">
                    <a:lumMod val="75000"/>
                  </a:schemeClr>
                </a:solidFill>
              </a:rPr>
              <a:t>All the enormous environmental benefits of restoring at least a square mile of wetlands and native shoreline vegetation.</a:t>
            </a:r>
          </a:p>
          <a:p>
            <a:pPr>
              <a:spcAft>
                <a:spcPts val="1200"/>
              </a:spcAft>
              <a:buClr>
                <a:srgbClr val="0000FF"/>
              </a:buClr>
            </a:pPr>
            <a:r>
              <a:rPr lang="en-US" sz="2400" b="1" i="1" dirty="0" smtClean="0">
                <a:solidFill>
                  <a:schemeClr val="tx2">
                    <a:lumMod val="75000"/>
                  </a:schemeClr>
                </a:solidFill>
              </a:rPr>
              <a:t>Reduced damage to civic/private infrastructure.</a:t>
            </a:r>
          </a:p>
          <a:p>
            <a:pPr>
              <a:spcAft>
                <a:spcPts val="1200"/>
              </a:spcAft>
              <a:buClr>
                <a:srgbClr val="0000FF"/>
              </a:buClr>
            </a:pPr>
            <a:r>
              <a:rPr lang="en-US" sz="2400" b="1" i="1" dirty="0" smtClean="0">
                <a:solidFill>
                  <a:schemeClr val="tx2">
                    <a:lumMod val="75000"/>
                  </a:schemeClr>
                </a:solidFill>
              </a:rPr>
              <a:t>More diverse recreation opportunities.</a:t>
            </a:r>
          </a:p>
          <a:p>
            <a:pPr>
              <a:spcAft>
                <a:spcPts val="1200"/>
              </a:spcAft>
              <a:buClr>
                <a:srgbClr val="0000FF"/>
              </a:buClr>
            </a:pPr>
            <a:r>
              <a:rPr lang="en-US" sz="2400" b="1" i="1" dirty="0" smtClean="0">
                <a:solidFill>
                  <a:schemeClr val="tx2">
                    <a:lumMod val="75000"/>
                  </a:schemeClr>
                </a:solidFill>
              </a:rPr>
              <a:t>Enhanced public safety.</a:t>
            </a:r>
          </a:p>
          <a:p>
            <a:pPr>
              <a:spcAft>
                <a:spcPts val="1200"/>
              </a:spcAft>
              <a:buClr>
                <a:srgbClr val="0000FF"/>
              </a:buClr>
            </a:pPr>
            <a:r>
              <a:rPr lang="en-US" sz="2400" b="1" i="1" dirty="0" smtClean="0">
                <a:solidFill>
                  <a:schemeClr val="tx2">
                    <a:lumMod val="75000"/>
                  </a:schemeClr>
                </a:solidFill>
              </a:rPr>
              <a:t>Recovery of drowned Native American mounds, and historically documented white sand beaches</a:t>
            </a:r>
            <a:r>
              <a:rPr lang="en-US" sz="2400" b="1" dirty="0" smtClean="0">
                <a:solidFill>
                  <a:schemeClr val="tx2">
                    <a:lumMod val="75000"/>
                  </a:schemeClr>
                </a:solidFill>
              </a:rPr>
              <a:t>.</a:t>
            </a:r>
            <a:endParaRPr lang="en-US" sz="2400" dirty="0" smtClean="0">
              <a:solidFill>
                <a:schemeClr val="tx2">
                  <a:lumMod val="75000"/>
                </a:schemeClr>
              </a:solidFill>
            </a:endParaRPr>
          </a:p>
          <a:p>
            <a:pPr>
              <a:buClr>
                <a:srgbClr val="0000FF"/>
              </a:buClr>
            </a:pPr>
            <a:endParaRPr lang="en-US" sz="2800" dirty="0" smtClean="0">
              <a:solidFill>
                <a:srgbClr val="0000FF"/>
              </a:solidFill>
            </a:endParaRPr>
          </a:p>
          <a:p>
            <a:pPr>
              <a:buClr>
                <a:srgbClr val="0000FF"/>
              </a:buClr>
            </a:pPr>
            <a:endParaRPr lang="en-US" dirty="0" smtClean="0">
              <a:solidFill>
                <a:srgbClr val="0000FF"/>
              </a:solidFill>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8135"/>
            <a:ext cx="5477191" cy="3307789"/>
          </a:xfrm>
        </p:spPr>
        <p:txBody>
          <a:bodyPr>
            <a:noAutofit/>
          </a:bodyPr>
          <a:lstStyle/>
          <a:p>
            <a:pPr algn="r"/>
            <a:r>
              <a:rPr lang="en-US" sz="2400" b="1" dirty="0" smtClean="0">
                <a:solidFill>
                  <a:srgbClr val="004BA9"/>
                </a:solidFill>
              </a:rPr>
              <a:t>Could native shellfish </a:t>
            </a:r>
            <a:br>
              <a:rPr lang="en-US" sz="2400" b="1" dirty="0" smtClean="0">
                <a:solidFill>
                  <a:srgbClr val="004BA9"/>
                </a:solidFill>
              </a:rPr>
            </a:br>
            <a:r>
              <a:rPr lang="en-US" sz="2400" b="1" dirty="0" smtClean="0">
                <a:solidFill>
                  <a:srgbClr val="004BA9"/>
                </a:solidFill>
              </a:rPr>
              <a:t> once again become</a:t>
            </a:r>
            <a:br>
              <a:rPr lang="en-US" sz="2400" b="1" dirty="0" smtClean="0">
                <a:solidFill>
                  <a:srgbClr val="004BA9"/>
                </a:solidFill>
              </a:rPr>
            </a:br>
            <a:r>
              <a:rPr lang="en-US" sz="2400" b="1" dirty="0" smtClean="0">
                <a:solidFill>
                  <a:srgbClr val="004BA9"/>
                </a:solidFill>
              </a:rPr>
              <a:t> abundant? </a:t>
            </a:r>
            <a:br>
              <a:rPr lang="en-US" sz="2400" b="1" dirty="0" smtClean="0">
                <a:solidFill>
                  <a:srgbClr val="004BA9"/>
                </a:solidFill>
              </a:rPr>
            </a:br>
            <a:r>
              <a:rPr lang="en-US" sz="2400" b="1" dirty="0" smtClean="0">
                <a:solidFill>
                  <a:srgbClr val="004BA9"/>
                </a:solidFill>
              </a:rPr>
              <a:t/>
            </a:r>
            <a:br>
              <a:rPr lang="en-US" sz="2400" b="1" dirty="0" smtClean="0">
                <a:solidFill>
                  <a:srgbClr val="004BA9"/>
                </a:solidFill>
              </a:rPr>
            </a:br>
            <a:r>
              <a:rPr lang="en-US" sz="2400" b="1" dirty="0" smtClean="0">
                <a:solidFill>
                  <a:srgbClr val="004BA9"/>
                </a:solidFill>
              </a:rPr>
              <a:t>(After the Civil War, </a:t>
            </a:r>
            <a:br>
              <a:rPr lang="en-US" sz="2400" b="1" dirty="0" smtClean="0">
                <a:solidFill>
                  <a:srgbClr val="004BA9"/>
                </a:solidFill>
              </a:rPr>
            </a:br>
            <a:r>
              <a:rPr lang="en-US" sz="2400" b="1" dirty="0" smtClean="0">
                <a:solidFill>
                  <a:srgbClr val="004BA9"/>
                </a:solidFill>
              </a:rPr>
              <a:t>for several years there was a thriving market for freshwater pearls from the Rock River.</a:t>
            </a:r>
            <a:r>
              <a:rPr lang="en-US" sz="2400" dirty="0" smtClean="0">
                <a:solidFill>
                  <a:schemeClr val="accent5">
                    <a:lumMod val="75000"/>
                  </a:schemeClr>
                </a:solidFill>
              </a:rPr>
              <a:t>  </a:t>
            </a:r>
            <a:br>
              <a:rPr lang="en-US" sz="2400" dirty="0" smtClean="0">
                <a:solidFill>
                  <a:schemeClr val="accent5">
                    <a:lumMod val="75000"/>
                  </a:schemeClr>
                </a:solidFill>
              </a:rPr>
            </a:br>
            <a:endParaRPr lang="en-US" sz="2400" dirty="0">
              <a:solidFill>
                <a:schemeClr val="accent5">
                  <a:lumMod val="75000"/>
                </a:schemeClr>
              </a:solidFill>
            </a:endParaRPr>
          </a:p>
        </p:txBody>
      </p:sp>
      <p:pic>
        <p:nvPicPr>
          <p:cNvPr id="4" name="Content Placeholder 3" descr="IMG_0208.jpg"/>
          <p:cNvPicPr>
            <a:picLocks noGrp="1" noChangeAspect="1"/>
          </p:cNvPicPr>
          <p:nvPr>
            <p:ph idx="1"/>
          </p:nvPr>
        </p:nvPicPr>
        <p:blipFill>
          <a:blip r:embed="rId2" cstate="screen">
            <a:extLst>
              <a:ext uri="{28A0092B-C50C-407E-A947-70E740481C1C}">
                <a14:useLocalDpi xmlns:a14="http://schemas.microsoft.com/office/drawing/2010/main"/>
              </a:ext>
            </a:extLst>
          </a:blip>
          <a:srcRect l="-368"/>
          <a:stretch>
            <a:fillRect/>
          </a:stretch>
        </p:blipFill>
        <p:spPr>
          <a:xfrm>
            <a:off x="5563557" y="-127370"/>
            <a:ext cx="3580443" cy="6985370"/>
          </a:xfrm>
        </p:spPr>
      </p:pic>
      <p:sp>
        <p:nvSpPr>
          <p:cNvPr id="5" name="TextBox 4"/>
          <p:cNvSpPr txBox="1"/>
          <p:nvPr/>
        </p:nvSpPr>
        <p:spPr>
          <a:xfrm rot="10800000" flipV="1">
            <a:off x="770705" y="6385597"/>
            <a:ext cx="4792849" cy="461665"/>
          </a:xfrm>
          <a:prstGeom prst="rect">
            <a:avLst/>
          </a:prstGeom>
          <a:noFill/>
        </p:spPr>
        <p:txBody>
          <a:bodyPr wrap="square" rtlCol="0">
            <a:spAutoFit/>
          </a:bodyPr>
          <a:lstStyle/>
          <a:p>
            <a:pPr algn="r"/>
            <a:r>
              <a:rPr lang="en-US" sz="1200" dirty="0" smtClean="0">
                <a:solidFill>
                  <a:srgbClr val="004BA9"/>
                </a:solidFill>
              </a:rPr>
              <a:t>Shellfish found in channel near School Road landing on Yahara River, 5 February 2012 .</a:t>
            </a:r>
          </a:p>
        </p:txBody>
      </p:sp>
      <p:sp>
        <p:nvSpPr>
          <p:cNvPr id="6" name="TextBox 5"/>
          <p:cNvSpPr txBox="1"/>
          <p:nvPr/>
        </p:nvSpPr>
        <p:spPr>
          <a:xfrm>
            <a:off x="6783543" y="6534834"/>
            <a:ext cx="2360457" cy="276999"/>
          </a:xfrm>
          <a:prstGeom prst="rect">
            <a:avLst/>
          </a:prstGeom>
          <a:noFill/>
        </p:spPr>
        <p:txBody>
          <a:bodyPr wrap="square" rtlCol="0" anchor="b">
            <a:spAutoFit/>
          </a:bodyPr>
          <a:lstStyle/>
          <a:p>
            <a:pPr algn="r"/>
            <a:r>
              <a:rPr lang="en-US" sz="1200" b="1" dirty="0" smtClean="0">
                <a:solidFill>
                  <a:schemeClr val="tx2">
                    <a:lumMod val="60000"/>
                    <a:lumOff val="40000"/>
                  </a:schemeClr>
                </a:solidFill>
              </a:rPr>
              <a:t>PHOTO CREDIT: Jon Becker</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63586" cy="2369152"/>
          </a:xfrm>
        </p:spPr>
        <p:txBody>
          <a:bodyPr>
            <a:noAutofit/>
          </a:bodyPr>
          <a:lstStyle/>
          <a:p>
            <a:pPr algn="r"/>
            <a:r>
              <a:rPr lang="en-US" sz="2400" b="1" dirty="0" smtClean="0">
                <a:solidFill>
                  <a:schemeClr val="tx2">
                    <a:lumMod val="75000"/>
                  </a:schemeClr>
                </a:solidFill>
              </a:rPr>
              <a:t>Could we enjoy Caribbean quality </a:t>
            </a:r>
            <a:br>
              <a:rPr lang="en-US" sz="2400" b="1" dirty="0" smtClean="0">
                <a:solidFill>
                  <a:schemeClr val="tx2">
                    <a:lumMod val="75000"/>
                  </a:schemeClr>
                </a:solidFill>
              </a:rPr>
            </a:br>
            <a:r>
              <a:rPr lang="en-US" sz="2400" b="1" dirty="0" smtClean="0">
                <a:solidFill>
                  <a:schemeClr val="tx2">
                    <a:lumMod val="75000"/>
                  </a:schemeClr>
                </a:solidFill>
              </a:rPr>
              <a:t>white sand beaches</a:t>
            </a:r>
            <a:br>
              <a:rPr lang="en-US" sz="2400" b="1" dirty="0" smtClean="0">
                <a:solidFill>
                  <a:schemeClr val="tx2">
                    <a:lumMod val="75000"/>
                  </a:schemeClr>
                </a:solidFill>
              </a:rPr>
            </a:br>
            <a:r>
              <a:rPr lang="en-US" sz="2400" b="1" dirty="0" smtClean="0">
                <a:solidFill>
                  <a:schemeClr val="tx2">
                    <a:lumMod val="75000"/>
                  </a:schemeClr>
                </a:solidFill>
              </a:rPr>
              <a:t> at Tenney Park</a:t>
            </a:r>
            <a:r>
              <a:rPr lang="en-US" sz="2400" dirty="0" smtClean="0">
                <a:solidFill>
                  <a:schemeClr val="tx2">
                    <a:lumMod val="75000"/>
                  </a:schemeClr>
                </a:solidFill>
              </a:rPr>
              <a:t>?</a:t>
            </a:r>
            <a:r>
              <a:rPr lang="en-US" sz="3200" dirty="0" smtClean="0">
                <a:solidFill>
                  <a:schemeClr val="tx2">
                    <a:lumMod val="75000"/>
                  </a:schemeClr>
                </a:solidFill>
              </a:rPr>
              <a:t/>
            </a:r>
            <a:br>
              <a:rPr lang="en-US" sz="3200" dirty="0" smtClean="0">
                <a:solidFill>
                  <a:schemeClr val="tx2">
                    <a:lumMod val="75000"/>
                  </a:schemeClr>
                </a:solidFill>
              </a:rPr>
            </a:br>
            <a:endParaRPr lang="en-US" sz="3200" b="1" dirty="0">
              <a:solidFill>
                <a:srgbClr val="0000FF"/>
              </a:solidFill>
            </a:endParaRPr>
          </a:p>
        </p:txBody>
      </p:sp>
      <p:sp>
        <p:nvSpPr>
          <p:cNvPr id="3" name="Content Placeholder 2"/>
          <p:cNvSpPr>
            <a:spLocks noGrp="1"/>
          </p:cNvSpPr>
          <p:nvPr>
            <p:ph idx="1"/>
          </p:nvPr>
        </p:nvSpPr>
        <p:spPr>
          <a:xfrm rot="10800000" flipV="1">
            <a:off x="457200" y="5145534"/>
            <a:ext cx="8229600" cy="868445"/>
          </a:xfrm>
        </p:spPr>
        <p:txBody>
          <a:bodyPr>
            <a:normAutofit/>
          </a:bodyPr>
          <a:lstStyle/>
          <a:p>
            <a:pPr algn="ctr">
              <a:buClr>
                <a:srgbClr val="0000FF"/>
              </a:buClr>
            </a:pPr>
            <a:endParaRPr lang="en-US" sz="2800" dirty="0" smtClean="0">
              <a:solidFill>
                <a:srgbClr val="0000FF"/>
              </a:solidFill>
            </a:endParaRPr>
          </a:p>
          <a:p>
            <a:pPr algn="ctr">
              <a:buClr>
                <a:srgbClr val="0000FF"/>
              </a:buClr>
            </a:pPr>
            <a:endParaRPr lang="en-US" dirty="0" smtClean="0">
              <a:solidFill>
                <a:srgbClr val="0000FF"/>
              </a:solidFill>
            </a:endParaRPr>
          </a:p>
          <a:p>
            <a:pPr algn="ctr"/>
            <a:endParaRPr lang="en-US" dirty="0"/>
          </a:p>
        </p:txBody>
      </p:sp>
      <p:pic>
        <p:nvPicPr>
          <p:cNvPr id="5" name="Picture 4" descr="card2358.jpg"/>
          <p:cNvPicPr>
            <a:picLocks noChangeAspect="1"/>
          </p:cNvPicPr>
          <p:nvPr/>
        </p:nvPicPr>
        <p:blipFill>
          <a:blip r:embed="rId2"/>
          <a:stretch>
            <a:fillRect/>
          </a:stretch>
        </p:blipFill>
        <p:spPr>
          <a:xfrm>
            <a:off x="3863586" y="0"/>
            <a:ext cx="5280413"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74637"/>
            <a:ext cx="3383307" cy="2984500"/>
          </a:xfrm>
        </p:spPr>
        <p:txBody>
          <a:bodyPr>
            <a:noAutofit/>
          </a:bodyPr>
          <a:lstStyle/>
          <a:p>
            <a:pPr algn="r"/>
            <a:r>
              <a:rPr lang="en-US" sz="2400" b="1" dirty="0" smtClean="0">
                <a:solidFill>
                  <a:schemeClr val="tx2">
                    <a:lumMod val="75000"/>
                  </a:schemeClr>
                </a:solidFill>
              </a:rPr>
              <a:t>Should we rebuild Frank Lloyd Wright’s Rocky Roost?</a:t>
            </a:r>
            <a:r>
              <a:rPr lang="en-US" sz="3200" dirty="0" smtClean="0">
                <a:solidFill>
                  <a:schemeClr val="tx2">
                    <a:lumMod val="75000"/>
                  </a:schemeClr>
                </a:solidFill>
              </a:rPr>
              <a:t/>
            </a:r>
            <a:br>
              <a:rPr lang="en-US" sz="3200" dirty="0" smtClean="0">
                <a:solidFill>
                  <a:schemeClr val="tx2">
                    <a:lumMod val="75000"/>
                  </a:schemeClr>
                </a:solidFill>
              </a:rPr>
            </a:br>
            <a:endParaRPr lang="en-US" sz="3200" b="1" dirty="0">
              <a:solidFill>
                <a:srgbClr val="0000FF"/>
              </a:solidFill>
            </a:endParaRPr>
          </a:p>
        </p:txBody>
      </p:sp>
      <p:pic>
        <p:nvPicPr>
          <p:cNvPr id="6" name="Picture 5" descr="RockyRoostC1909-5.jpg"/>
          <p:cNvPicPr>
            <a:picLocks noChangeAspect="1"/>
          </p:cNvPicPr>
          <p:nvPr/>
        </p:nvPicPr>
        <p:blipFill>
          <a:blip r:embed="rId2"/>
          <a:stretch>
            <a:fillRect/>
          </a:stretch>
        </p:blipFill>
        <p:spPr>
          <a:xfrm>
            <a:off x="3438007" y="0"/>
            <a:ext cx="5705993" cy="3617758"/>
          </a:xfrm>
          <a:prstGeom prst="rect">
            <a:avLst/>
          </a:prstGeom>
        </p:spPr>
      </p:pic>
      <p:pic>
        <p:nvPicPr>
          <p:cNvPr id="7" name="Picture 6" descr="RRwide.jpg"/>
          <p:cNvPicPr>
            <a:picLocks noChangeAspect="1"/>
          </p:cNvPicPr>
          <p:nvPr/>
        </p:nvPicPr>
        <p:blipFill>
          <a:blip r:embed="rId3"/>
          <a:stretch>
            <a:fillRect/>
          </a:stretch>
        </p:blipFill>
        <p:spPr>
          <a:xfrm>
            <a:off x="245477" y="3229042"/>
            <a:ext cx="7396314" cy="339189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2157"/>
          </a:xfrm>
        </p:spPr>
        <p:txBody>
          <a:bodyPr>
            <a:normAutofit/>
          </a:bodyPr>
          <a:lstStyle/>
          <a:p>
            <a:r>
              <a:rPr lang="en-US" sz="3200" b="1" dirty="0" smtClean="0">
                <a:solidFill>
                  <a:srgbClr val="004BA9"/>
                </a:solidFill>
              </a:rPr>
              <a:t>CONCERNS?</a:t>
            </a:r>
            <a:endParaRPr lang="en-US" sz="3200" b="1" dirty="0">
              <a:solidFill>
                <a:srgbClr val="004BA9"/>
              </a:solidFill>
            </a:endParaRPr>
          </a:p>
        </p:txBody>
      </p:sp>
      <p:sp>
        <p:nvSpPr>
          <p:cNvPr id="3" name="Content Placeholder 2"/>
          <p:cNvSpPr>
            <a:spLocks noGrp="1"/>
          </p:cNvSpPr>
          <p:nvPr>
            <p:ph idx="1"/>
          </p:nvPr>
        </p:nvSpPr>
        <p:spPr>
          <a:xfrm>
            <a:off x="457200" y="1260092"/>
            <a:ext cx="8229600" cy="4866071"/>
          </a:xfrm>
        </p:spPr>
        <p:txBody>
          <a:bodyPr>
            <a:normAutofit fontScale="92500" lnSpcReduction="10000"/>
          </a:bodyPr>
          <a:lstStyle/>
          <a:p>
            <a:pPr algn="ctr">
              <a:spcAft>
                <a:spcPts val="1800"/>
              </a:spcAft>
              <a:buNone/>
            </a:pPr>
            <a:r>
              <a:rPr lang="en-US" sz="2400" b="1" i="1" dirty="0" smtClean="0">
                <a:solidFill>
                  <a:srgbClr val="004BA9"/>
                </a:solidFill>
              </a:rPr>
              <a:t>Actually, there are not very many.</a:t>
            </a:r>
          </a:p>
          <a:p>
            <a:pPr>
              <a:spcAft>
                <a:spcPts val="1800"/>
              </a:spcAft>
            </a:pPr>
            <a:r>
              <a:rPr lang="en-US" sz="2400" b="1" i="1" dirty="0" smtClean="0">
                <a:solidFill>
                  <a:srgbClr val="004BA9"/>
                </a:solidFill>
              </a:rPr>
              <a:t>As the natural shoreline re-emerges, invasive plant species will need to be controlled. Research of Lake Michigan’s recently lower level indicates that natural fluctuations in lake levels provide a competitive advantage for native plants over invasives.</a:t>
            </a:r>
            <a:r>
              <a:rPr lang="en-US" sz="1400" b="1" i="1" dirty="0" smtClean="0">
                <a:solidFill>
                  <a:srgbClr val="004BA9"/>
                </a:solidFill>
              </a:rPr>
              <a:t> </a:t>
            </a:r>
            <a:r>
              <a:rPr lang="en-US" sz="1400" dirty="0" smtClean="0">
                <a:solidFill>
                  <a:srgbClr val="004BA9"/>
                </a:solidFill>
              </a:rPr>
              <a:t>(J. Zedler, UW-Madison)</a:t>
            </a:r>
          </a:p>
          <a:p>
            <a:pPr>
              <a:spcAft>
                <a:spcPts val="1800"/>
              </a:spcAft>
            </a:pPr>
            <a:r>
              <a:rPr lang="en-US" sz="2400" b="1" i="1" dirty="0" smtClean="0">
                <a:solidFill>
                  <a:srgbClr val="004BA9"/>
                </a:solidFill>
              </a:rPr>
              <a:t>To prevent drying of adjacent wetlands, some artificial ditches may need to be blocked or filled, as the lake’s natural hydrology is restored. </a:t>
            </a:r>
            <a:r>
              <a:rPr lang="en-US" sz="1400" dirty="0" smtClean="0">
                <a:solidFill>
                  <a:srgbClr val="004BA9"/>
                </a:solidFill>
              </a:rPr>
              <a:t>(Q. Carpenter, UW)</a:t>
            </a:r>
          </a:p>
          <a:p>
            <a:pPr>
              <a:spcAft>
                <a:spcPts val="1800"/>
              </a:spcAft>
            </a:pPr>
            <a:r>
              <a:rPr lang="en-US" sz="2400" b="1" i="1" dirty="0" smtClean="0">
                <a:solidFill>
                  <a:srgbClr val="004BA9"/>
                </a:solidFill>
              </a:rPr>
              <a:t>The submergent aquatic vegetation will need sufficient time to “migrate” outward, along with the shoreline.</a:t>
            </a:r>
          </a:p>
          <a:p>
            <a:endParaRPr lang="en-US" sz="1800" b="1" dirty="0" smtClean="0">
              <a:solidFill>
                <a:srgbClr val="C913AD"/>
              </a:solidFill>
            </a:endParaRPr>
          </a:p>
          <a:p>
            <a:endParaRPr lang="en-US" sz="1800" dirty="0" smtClean="0">
              <a:solidFill>
                <a:srgbClr val="C913AD"/>
              </a:solidFill>
            </a:endParaRPr>
          </a:p>
          <a:p>
            <a:endParaRPr lang="en-US" sz="2600" dirty="0" smtClean="0">
              <a:solidFill>
                <a:srgbClr val="C913AD"/>
              </a:solidFill>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2157"/>
          </a:xfrm>
        </p:spPr>
        <p:txBody>
          <a:bodyPr>
            <a:normAutofit/>
          </a:bodyPr>
          <a:lstStyle/>
          <a:p>
            <a:r>
              <a:rPr lang="en-US" sz="3200" b="1" dirty="0" smtClean="0">
                <a:solidFill>
                  <a:srgbClr val="004BA9"/>
                </a:solidFill>
              </a:rPr>
              <a:t>CONCERNS?</a:t>
            </a:r>
            <a:endParaRPr lang="en-US" sz="3200" b="1" dirty="0">
              <a:solidFill>
                <a:srgbClr val="004BA9"/>
              </a:solidFill>
            </a:endParaRPr>
          </a:p>
        </p:txBody>
      </p:sp>
      <p:sp>
        <p:nvSpPr>
          <p:cNvPr id="3" name="Content Placeholder 2"/>
          <p:cNvSpPr>
            <a:spLocks noGrp="1"/>
          </p:cNvSpPr>
          <p:nvPr>
            <p:ph idx="1"/>
          </p:nvPr>
        </p:nvSpPr>
        <p:spPr>
          <a:xfrm>
            <a:off x="457200" y="926796"/>
            <a:ext cx="8229600" cy="5199368"/>
          </a:xfrm>
        </p:spPr>
        <p:txBody>
          <a:bodyPr>
            <a:normAutofit lnSpcReduction="10000"/>
          </a:bodyPr>
          <a:lstStyle/>
          <a:p>
            <a:pPr>
              <a:spcAft>
                <a:spcPts val="600"/>
              </a:spcAft>
            </a:pPr>
            <a:r>
              <a:rPr lang="en-US" sz="2400" b="1" i="1" dirty="0" smtClean="0">
                <a:solidFill>
                  <a:srgbClr val="004BA9"/>
                </a:solidFill>
              </a:rPr>
              <a:t>As the normal high water mark changes, continued public interest in the exposed shoreland will need to be secured</a:t>
            </a:r>
            <a:r>
              <a:rPr lang="en-US" sz="2400" b="1" dirty="0" smtClean="0">
                <a:solidFill>
                  <a:srgbClr val="004BA9"/>
                </a:solidFill>
              </a:rPr>
              <a:t>.</a:t>
            </a:r>
          </a:p>
          <a:p>
            <a:pPr>
              <a:spcAft>
                <a:spcPts val="600"/>
              </a:spcAft>
              <a:buNone/>
            </a:pPr>
            <a:r>
              <a:rPr lang="en-US" sz="2400" b="1" dirty="0" smtClean="0">
                <a:solidFill>
                  <a:srgbClr val="004BA9"/>
                </a:solidFill>
              </a:rPr>
              <a:t>    Public ownership of the recovered shoreland would secure at least a bit of the profound benefits that would have been ours, if only John Nolen’s recommendation to avoid development on the shores of all the Yahara lakes had actually been implemented.</a:t>
            </a:r>
          </a:p>
          <a:p>
            <a:pPr>
              <a:spcAft>
                <a:spcPts val="600"/>
              </a:spcAft>
              <a:buNone/>
            </a:pPr>
            <a:r>
              <a:rPr lang="en-US" sz="2400" b="1" dirty="0" smtClean="0">
                <a:solidFill>
                  <a:srgbClr val="004BA9"/>
                </a:solidFill>
              </a:rPr>
              <a:t>     The recovered shoreland could, for example, provide room for public trails and walkways, such as the proposed boardwalk from James Madison Park to the Union Terrace.</a:t>
            </a:r>
          </a:p>
          <a:p>
            <a:endParaRPr lang="en-US" sz="1800" b="1" dirty="0" smtClean="0">
              <a:solidFill>
                <a:srgbClr val="C913AD"/>
              </a:solidFill>
            </a:endParaRPr>
          </a:p>
          <a:p>
            <a:endParaRPr lang="en-US" sz="1800" dirty="0" smtClean="0">
              <a:solidFill>
                <a:srgbClr val="C913AD"/>
              </a:solidFill>
            </a:endParaRPr>
          </a:p>
          <a:p>
            <a:endParaRPr lang="en-US" sz="2600" dirty="0" smtClean="0">
              <a:solidFill>
                <a:srgbClr val="C913AD"/>
              </a:solidFill>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2157"/>
          </a:xfrm>
        </p:spPr>
        <p:txBody>
          <a:bodyPr>
            <a:normAutofit/>
          </a:bodyPr>
          <a:lstStyle/>
          <a:p>
            <a:r>
              <a:rPr lang="en-US" sz="3200" b="1" dirty="0" smtClean="0">
                <a:solidFill>
                  <a:srgbClr val="004BA9"/>
                </a:solidFill>
              </a:rPr>
              <a:t>OTHER CONCERNS?</a:t>
            </a:r>
            <a:endParaRPr lang="en-US" sz="3200" b="1" dirty="0">
              <a:solidFill>
                <a:srgbClr val="004BA9"/>
              </a:solidFill>
            </a:endParaRPr>
          </a:p>
        </p:txBody>
      </p:sp>
      <p:sp>
        <p:nvSpPr>
          <p:cNvPr id="3" name="Content Placeholder 2"/>
          <p:cNvSpPr>
            <a:spLocks noGrp="1"/>
          </p:cNvSpPr>
          <p:nvPr>
            <p:ph idx="1"/>
          </p:nvPr>
        </p:nvSpPr>
        <p:spPr>
          <a:xfrm>
            <a:off x="457200" y="1192484"/>
            <a:ext cx="8229600" cy="4933679"/>
          </a:xfrm>
        </p:spPr>
        <p:txBody>
          <a:bodyPr>
            <a:normAutofit/>
          </a:bodyPr>
          <a:lstStyle/>
          <a:p>
            <a:pPr>
              <a:spcAft>
                <a:spcPts val="600"/>
              </a:spcAft>
            </a:pPr>
            <a:r>
              <a:rPr lang="en-US" sz="2400" b="1" i="1" dirty="0" smtClean="0">
                <a:solidFill>
                  <a:srgbClr val="004BA9"/>
                </a:solidFill>
              </a:rPr>
              <a:t>The length or height of some piers may need to be adjusted.</a:t>
            </a:r>
          </a:p>
          <a:p>
            <a:pPr>
              <a:spcAft>
                <a:spcPts val="600"/>
              </a:spcAft>
            </a:pPr>
            <a:r>
              <a:rPr lang="en-US" sz="2400" b="1" i="1" dirty="0" smtClean="0">
                <a:solidFill>
                  <a:srgbClr val="004BA9"/>
                </a:solidFill>
              </a:rPr>
              <a:t>Adjustments may be necessary for boat launches and public access points as levels decline.</a:t>
            </a:r>
          </a:p>
          <a:p>
            <a:pPr>
              <a:spcAft>
                <a:spcPts val="600"/>
              </a:spcAft>
            </a:pPr>
            <a:r>
              <a:rPr lang="en-US" sz="2400" b="1" i="1" dirty="0" smtClean="0">
                <a:solidFill>
                  <a:srgbClr val="004BA9"/>
                </a:solidFill>
              </a:rPr>
              <a:t>Some harbors or marinas that are oriented to large boat owners may need to transition to a new customer base, over the course of 2-3 decades. </a:t>
            </a:r>
          </a:p>
          <a:p>
            <a:pPr>
              <a:spcAft>
                <a:spcPts val="600"/>
              </a:spcAft>
              <a:buNone/>
            </a:pPr>
            <a:r>
              <a:rPr lang="en-US" sz="2000" b="1" i="1" dirty="0" smtClean="0">
                <a:solidFill>
                  <a:srgbClr val="004BA9"/>
                </a:solidFill>
              </a:rPr>
              <a:t>     </a:t>
            </a:r>
            <a:r>
              <a:rPr lang="en-US" sz="2000" i="1" dirty="0" smtClean="0">
                <a:solidFill>
                  <a:srgbClr val="004BA9"/>
                </a:solidFill>
              </a:rPr>
              <a:t>Channel dredging may be needed during this transition period, although as the lake is lowered, gravity and water movement  will do much of this work, just as it does under present conditions.</a:t>
            </a:r>
          </a:p>
          <a:p>
            <a:pPr>
              <a:spcAft>
                <a:spcPts val="600"/>
              </a:spcAft>
              <a:buNone/>
            </a:pPr>
            <a:endParaRPr lang="en-US" sz="2000" i="1" dirty="0" smtClean="0">
              <a:solidFill>
                <a:srgbClr val="C913AD"/>
              </a:solidFill>
            </a:endParaRPr>
          </a:p>
          <a:p>
            <a:endParaRPr lang="en-US" sz="2600" dirty="0" smtClean="0">
              <a:solidFill>
                <a:srgbClr val="C913AD"/>
              </a:solidFill>
            </a:endParaRPr>
          </a:p>
          <a:p>
            <a:pPr>
              <a:spcAft>
                <a:spcPts val="600"/>
              </a:spcAft>
              <a:buNone/>
            </a:pPr>
            <a:endParaRPr lang="en-US" sz="2000" i="1" dirty="0" smtClean="0">
              <a:solidFill>
                <a:srgbClr val="C913AD"/>
              </a:solidFill>
            </a:endParaRPr>
          </a:p>
          <a:p>
            <a:endParaRPr lang="en-US" sz="2600" dirty="0" smtClean="0">
              <a:solidFill>
                <a:srgbClr val="C913AD"/>
              </a:solidFill>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636" y="336522"/>
            <a:ext cx="4255169" cy="2409935"/>
          </a:xfrm>
        </p:spPr>
        <p:txBody>
          <a:bodyPr>
            <a:normAutofit fontScale="90000"/>
          </a:bodyPr>
          <a:lstStyle/>
          <a:p>
            <a:r>
              <a:rPr lang="en-US" sz="2800" b="1" dirty="0" smtClean="0">
                <a:solidFill>
                  <a:srgbClr val="0000FF"/>
                </a:solidFill>
              </a:rPr>
              <a:t/>
            </a:r>
            <a:br>
              <a:rPr lang="en-US" sz="2800" b="1" dirty="0" smtClean="0">
                <a:solidFill>
                  <a:srgbClr val="0000FF"/>
                </a:solidFill>
              </a:rPr>
            </a:br>
            <a:r>
              <a:rPr lang="en-US" sz="2800" b="1" dirty="0" smtClean="0">
                <a:solidFill>
                  <a:srgbClr val="0000FF"/>
                </a:solidFill>
              </a:rPr>
              <a:t/>
            </a:r>
            <a:br>
              <a:rPr lang="en-US" sz="2800" b="1" dirty="0" smtClean="0">
                <a:solidFill>
                  <a:srgbClr val="0000FF"/>
                </a:solidFill>
              </a:rPr>
            </a:br>
            <a:r>
              <a:rPr lang="en-US" sz="3333" b="1" dirty="0" smtClean="0">
                <a:solidFill>
                  <a:srgbClr val="004BA9"/>
                </a:solidFill>
              </a:rPr>
              <a:t>These concerns are </a:t>
            </a:r>
            <a:br>
              <a:rPr lang="en-US" sz="3333" b="1" dirty="0" smtClean="0">
                <a:solidFill>
                  <a:srgbClr val="004BA9"/>
                </a:solidFill>
              </a:rPr>
            </a:br>
            <a:r>
              <a:rPr lang="en-US" sz="3333" b="1" dirty="0" smtClean="0">
                <a:solidFill>
                  <a:srgbClr val="004BA9"/>
                </a:solidFill>
              </a:rPr>
              <a:t>easily outweighed </a:t>
            </a:r>
            <a:br>
              <a:rPr lang="en-US" sz="3333" b="1" dirty="0" smtClean="0">
                <a:solidFill>
                  <a:srgbClr val="004BA9"/>
                </a:solidFill>
              </a:rPr>
            </a:br>
            <a:r>
              <a:rPr lang="en-US" sz="3333" b="1" dirty="0" smtClean="0">
                <a:solidFill>
                  <a:srgbClr val="004BA9"/>
                </a:solidFill>
              </a:rPr>
              <a:t>by the many benefits </a:t>
            </a:r>
            <a:br>
              <a:rPr lang="en-US" sz="3333" b="1" dirty="0" smtClean="0">
                <a:solidFill>
                  <a:srgbClr val="004BA9"/>
                </a:solidFill>
              </a:rPr>
            </a:br>
            <a:r>
              <a:rPr lang="en-US" sz="3333" b="1" dirty="0" smtClean="0">
                <a:solidFill>
                  <a:srgbClr val="004BA9"/>
                </a:solidFill>
              </a:rPr>
              <a:t>of a natural </a:t>
            </a:r>
            <a:br>
              <a:rPr lang="en-US" sz="3333" b="1" dirty="0" smtClean="0">
                <a:solidFill>
                  <a:srgbClr val="004BA9"/>
                </a:solidFill>
              </a:rPr>
            </a:br>
            <a:r>
              <a:rPr lang="en-US" sz="3333" b="1" dirty="0" smtClean="0">
                <a:solidFill>
                  <a:srgbClr val="004BA9"/>
                </a:solidFill>
              </a:rPr>
              <a:t>Lake Mendota</a:t>
            </a:r>
            <a:r>
              <a:rPr lang="en-US" sz="3556" b="1" dirty="0" smtClean="0">
                <a:solidFill>
                  <a:srgbClr val="004BA9"/>
                </a:solidFill>
              </a:rPr>
              <a:t>.</a:t>
            </a:r>
            <a:r>
              <a:rPr lang="en-US" sz="2800" b="1" dirty="0" smtClean="0">
                <a:solidFill>
                  <a:srgbClr val="0000FF"/>
                </a:solidFill>
              </a:rPr>
              <a:t/>
            </a:r>
            <a:br>
              <a:rPr lang="en-US" sz="2800" b="1" dirty="0" smtClean="0">
                <a:solidFill>
                  <a:srgbClr val="0000FF"/>
                </a:solidFill>
              </a:rPr>
            </a:br>
            <a:r>
              <a:rPr lang="en-US" sz="2800" b="1" dirty="0" smtClean="0">
                <a:solidFill>
                  <a:schemeClr val="accent6"/>
                </a:solidFill>
              </a:rPr>
              <a:t/>
            </a:r>
            <a:br>
              <a:rPr lang="en-US" sz="2800" b="1" dirty="0" smtClean="0">
                <a:solidFill>
                  <a:schemeClr val="accent6"/>
                </a:solidFill>
              </a:rPr>
            </a:br>
            <a:r>
              <a:rPr lang="en-US" sz="2800" b="1" dirty="0" smtClean="0">
                <a:solidFill>
                  <a:schemeClr val="accent6"/>
                </a:solidFill>
              </a:rPr>
              <a:t/>
            </a:r>
            <a:br>
              <a:rPr lang="en-US" sz="2800" b="1" dirty="0" smtClean="0">
                <a:solidFill>
                  <a:schemeClr val="accent6"/>
                </a:solidFill>
              </a:rPr>
            </a:br>
            <a:endParaRPr lang="en-US" sz="2800" b="1" dirty="0">
              <a:solidFill>
                <a:schemeClr val="accent6"/>
              </a:solidFill>
            </a:endParaRPr>
          </a:p>
        </p:txBody>
      </p:sp>
      <p:sp>
        <p:nvSpPr>
          <p:cNvPr id="3" name="Content Placeholder 2"/>
          <p:cNvSpPr>
            <a:spLocks noGrp="1"/>
          </p:cNvSpPr>
          <p:nvPr>
            <p:ph idx="1"/>
          </p:nvPr>
        </p:nvSpPr>
        <p:spPr>
          <a:xfrm>
            <a:off x="173680" y="3005450"/>
            <a:ext cx="4711080" cy="3852550"/>
          </a:xfrm>
        </p:spPr>
        <p:txBody>
          <a:bodyPr>
            <a:noAutofit/>
          </a:bodyPr>
          <a:lstStyle/>
          <a:p>
            <a:pPr algn="ctr">
              <a:buNone/>
            </a:pPr>
            <a:r>
              <a:rPr lang="en-US" sz="2400" b="1" i="1" dirty="0" smtClean="0">
                <a:solidFill>
                  <a:srgbClr val="004BA9"/>
                </a:solidFill>
              </a:rPr>
              <a:t>It may comfort those who are fearful of change to remember that the lowering can always be paused temporarily, or even reversed, if ecological conditions warrant.</a:t>
            </a:r>
          </a:p>
        </p:txBody>
      </p:sp>
      <p:pic>
        <p:nvPicPr>
          <p:cNvPr id="8" name="Picture 7" descr="Cherok_090908_1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263919" y="0"/>
            <a:ext cx="3880081" cy="6858000"/>
          </a:xfrm>
          <a:prstGeom prst="rect">
            <a:avLst/>
          </a:prstGeom>
        </p:spPr>
      </p:pic>
      <p:sp>
        <p:nvSpPr>
          <p:cNvPr id="5" name="TextBox 4"/>
          <p:cNvSpPr txBox="1"/>
          <p:nvPr/>
        </p:nvSpPr>
        <p:spPr>
          <a:xfrm>
            <a:off x="2700242" y="6617318"/>
            <a:ext cx="2563677" cy="246221"/>
          </a:xfrm>
          <a:prstGeom prst="rect">
            <a:avLst/>
          </a:prstGeom>
          <a:noFill/>
        </p:spPr>
        <p:txBody>
          <a:bodyPr wrap="square" rtlCol="0">
            <a:spAutoFit/>
          </a:bodyPr>
          <a:lstStyle/>
          <a:p>
            <a:pPr algn="r"/>
            <a:r>
              <a:rPr lang="en-US" sz="1000" dirty="0" smtClean="0"/>
              <a:t>CREDIT: Jon Becker</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599" cy="1043882"/>
          </a:xfrm>
        </p:spPr>
        <p:txBody>
          <a:bodyPr>
            <a:noAutofit/>
          </a:bodyPr>
          <a:lstStyle/>
          <a:p>
            <a:r>
              <a:rPr lang="en-US" sz="3200" b="1" dirty="0" smtClean="0">
                <a:solidFill>
                  <a:srgbClr val="004BA9"/>
                </a:solidFill>
              </a:rPr>
              <a:t>What will a more natural Lake Mendota, ~58 inches lower, look like?</a:t>
            </a:r>
            <a:endParaRPr lang="en-US" sz="3200" b="1" dirty="0">
              <a:solidFill>
                <a:srgbClr val="004BA9"/>
              </a:solidFill>
            </a:endParaRPr>
          </a:p>
        </p:txBody>
      </p:sp>
      <p:sp>
        <p:nvSpPr>
          <p:cNvPr id="3" name="Content Placeholder 2"/>
          <p:cNvSpPr>
            <a:spLocks noGrp="1"/>
          </p:cNvSpPr>
          <p:nvPr>
            <p:ph idx="1"/>
          </p:nvPr>
        </p:nvSpPr>
        <p:spPr>
          <a:xfrm>
            <a:off x="290824" y="1463944"/>
            <a:ext cx="8618093" cy="4479089"/>
          </a:xfrm>
        </p:spPr>
        <p:txBody>
          <a:bodyPr>
            <a:noAutofit/>
          </a:bodyPr>
          <a:lstStyle/>
          <a:p>
            <a:pPr>
              <a:spcAft>
                <a:spcPts val="600"/>
              </a:spcAft>
            </a:pPr>
            <a:r>
              <a:rPr lang="en-US" sz="2400" b="1" i="1" dirty="0" smtClean="0">
                <a:solidFill>
                  <a:srgbClr val="004BA9"/>
                </a:solidFill>
              </a:rPr>
              <a:t>Mostly, not much different at all.</a:t>
            </a:r>
          </a:p>
          <a:p>
            <a:pPr>
              <a:spcAft>
                <a:spcPts val="600"/>
              </a:spcAft>
            </a:pPr>
            <a:r>
              <a:rPr lang="en-US" sz="2400" b="1" i="1" dirty="0" smtClean="0">
                <a:solidFill>
                  <a:srgbClr val="004BA9"/>
                </a:solidFill>
              </a:rPr>
              <a:t>White sand beaches may be recovered, including those near Tenney Park.</a:t>
            </a:r>
          </a:p>
          <a:p>
            <a:pPr>
              <a:spcAft>
                <a:spcPts val="600"/>
              </a:spcAft>
            </a:pPr>
            <a:r>
              <a:rPr lang="en-US" sz="2400" b="1" i="1" dirty="0" smtClean="0">
                <a:solidFill>
                  <a:srgbClr val="004BA9"/>
                </a:solidFill>
              </a:rPr>
              <a:t>In a few areas, it may be possible to restore up to 200 feet of marsh or wetlands that have been drowned.</a:t>
            </a:r>
          </a:p>
          <a:p>
            <a:pPr>
              <a:spcAft>
                <a:spcPts val="600"/>
              </a:spcAft>
            </a:pPr>
            <a:r>
              <a:rPr lang="en-US" sz="2400" b="1" i="1" dirty="0" smtClean="0">
                <a:solidFill>
                  <a:srgbClr val="004BA9"/>
                </a:solidFill>
              </a:rPr>
              <a:t>At the northern estuary and near Picnic Point, it will be possible to restore much larger former marshes and wetlands, across areas extending 600 feet or more from the current shoreline.</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4150"/>
          </a:xfrm>
          <a:solidFill>
            <a:schemeClr val="bg1">
              <a:lumMod val="65000"/>
            </a:schemeClr>
          </a:solidFill>
        </p:spPr>
        <p:style>
          <a:lnRef idx="2">
            <a:schemeClr val="accent4"/>
          </a:lnRef>
          <a:fillRef idx="1">
            <a:schemeClr val="lt1"/>
          </a:fillRef>
          <a:effectRef idx="0">
            <a:schemeClr val="accent4"/>
          </a:effectRef>
          <a:fontRef idx="minor">
            <a:schemeClr val="dk1"/>
          </a:fontRef>
        </p:style>
        <p:txBody>
          <a:bodyPr>
            <a:normAutofit/>
          </a:bodyPr>
          <a:lstStyle/>
          <a:p>
            <a:r>
              <a:rPr lang="en-US" sz="1800" b="1" dirty="0" smtClean="0">
                <a:solidFill>
                  <a:schemeClr val="accent4"/>
                </a:solidFill>
              </a:rPr>
              <a:t>Red line = Current shoreline       </a:t>
            </a:r>
            <a:br>
              <a:rPr lang="en-US" sz="1800" b="1" dirty="0" smtClean="0">
                <a:solidFill>
                  <a:schemeClr val="accent4"/>
                </a:solidFill>
              </a:rPr>
            </a:br>
            <a:r>
              <a:rPr lang="en-US" sz="1800" b="1" dirty="0" smtClean="0">
                <a:solidFill>
                  <a:srgbClr val="008000"/>
                </a:solidFill>
              </a:rPr>
              <a:t>Green line = Natural shoreline (ca. 5 ft lower)</a:t>
            </a:r>
            <a:r>
              <a:rPr lang="en-US" sz="1800" b="1" dirty="0" smtClean="0">
                <a:solidFill>
                  <a:srgbClr val="0000FF"/>
                </a:solidFill>
              </a:rPr>
              <a:t/>
            </a:r>
            <a:br>
              <a:rPr lang="en-US" sz="1800" b="1" dirty="0" smtClean="0">
                <a:solidFill>
                  <a:srgbClr val="0000FF"/>
                </a:solidFill>
              </a:rPr>
            </a:br>
            <a:r>
              <a:rPr lang="en-US" sz="1800" b="1" dirty="0" smtClean="0">
                <a:solidFill>
                  <a:srgbClr val="FFFF00"/>
                </a:solidFill>
              </a:rPr>
              <a:t>Yellow highlighted area = Recovered marsh or sandy beach </a:t>
            </a:r>
            <a:endParaRPr lang="en-US" sz="1800" b="1" dirty="0">
              <a:solidFill>
                <a:srgbClr val="FFFF00"/>
              </a:solidFill>
            </a:endParaRPr>
          </a:p>
        </p:txBody>
      </p:sp>
      <p:pic>
        <p:nvPicPr>
          <p:cNvPr id="4" name="Content Placeholder 3" descr="CRANES-YLAG2-L Mendota Shoreline Naturally.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1004150"/>
            <a:ext cx="9143999" cy="5853850"/>
          </a:xfrm>
          <a:solidFill>
            <a:schemeClr val="bg1">
              <a:lumMod val="85000"/>
            </a:schemeClr>
          </a:solidFill>
        </p:spPr>
      </p:pic>
      <p:sp>
        <p:nvSpPr>
          <p:cNvPr id="5" name="TextBox 4"/>
          <p:cNvSpPr txBox="1"/>
          <p:nvPr/>
        </p:nvSpPr>
        <p:spPr>
          <a:xfrm>
            <a:off x="6425081" y="6858000"/>
            <a:ext cx="2718919" cy="246221"/>
          </a:xfrm>
          <a:prstGeom prst="rect">
            <a:avLst/>
          </a:prstGeom>
          <a:noFill/>
        </p:spPr>
        <p:txBody>
          <a:bodyPr wrap="square" rtlCol="0">
            <a:spAutoFit/>
          </a:bodyPr>
          <a:lstStyle/>
          <a:p>
            <a:pPr algn="r"/>
            <a:r>
              <a:rPr lang="en-US" sz="1000" dirty="0" smtClean="0"/>
              <a:t>WDNR map, modified by Jon Becker</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72" y="0"/>
            <a:ext cx="9081528" cy="1545167"/>
          </a:xfrm>
        </p:spPr>
        <p:txBody>
          <a:bodyPr>
            <a:noAutofit/>
          </a:bodyPr>
          <a:lstStyle/>
          <a:p>
            <a:r>
              <a:rPr lang="en-US" sz="2400" b="1" dirty="0" smtClean="0">
                <a:solidFill>
                  <a:schemeClr val="tx2">
                    <a:lumMod val="75000"/>
                  </a:schemeClr>
                </a:solidFill>
              </a:rPr>
              <a:t>An 1893 map of flora: </a:t>
            </a:r>
            <a:br>
              <a:rPr lang="en-US" sz="2400" b="1" dirty="0" smtClean="0">
                <a:solidFill>
                  <a:schemeClr val="tx2">
                    <a:lumMod val="75000"/>
                  </a:schemeClr>
                </a:solidFill>
              </a:rPr>
            </a:br>
            <a:r>
              <a:rPr lang="en-US" sz="2400" b="1" dirty="0" smtClean="0">
                <a:solidFill>
                  <a:schemeClr val="tx2">
                    <a:lumMod val="75000"/>
                  </a:schemeClr>
                </a:solidFill>
              </a:rPr>
              <a:t>Today’s isthmus, Warner Park and DC Regional Airport </a:t>
            </a:r>
            <a:br>
              <a:rPr lang="en-US" sz="2400" b="1" dirty="0" smtClean="0">
                <a:solidFill>
                  <a:schemeClr val="tx2">
                    <a:lumMod val="75000"/>
                  </a:schemeClr>
                </a:solidFill>
              </a:rPr>
            </a:br>
            <a:r>
              <a:rPr lang="en-US" sz="2400" b="1" dirty="0" smtClean="0">
                <a:solidFill>
                  <a:schemeClr val="tx2">
                    <a:lumMod val="75000"/>
                  </a:schemeClr>
                </a:solidFill>
              </a:rPr>
              <a:t>environs were mostly wetlands and marshes, </a:t>
            </a:r>
            <a:br>
              <a:rPr lang="en-US" sz="2400" b="1" dirty="0" smtClean="0">
                <a:solidFill>
                  <a:schemeClr val="tx2">
                    <a:lumMod val="75000"/>
                  </a:schemeClr>
                </a:solidFill>
              </a:rPr>
            </a:br>
            <a:r>
              <a:rPr lang="en-US" sz="2400" b="1" dirty="0" smtClean="0">
                <a:solidFill>
                  <a:schemeClr val="tx2">
                    <a:lumMod val="75000"/>
                  </a:schemeClr>
                </a:solidFill>
              </a:rPr>
              <a:t>flourishing with diverse biota.</a:t>
            </a:r>
            <a:endParaRPr lang="en-US" sz="2400" b="1" dirty="0">
              <a:solidFill>
                <a:schemeClr val="tx2">
                  <a:lumMod val="75000"/>
                </a:schemeClr>
              </a:solidFill>
            </a:endParaRPr>
          </a:p>
        </p:txBody>
      </p:sp>
      <p:pic>
        <p:nvPicPr>
          <p:cNvPr id="4" name="Content Placeholder 3" descr="CRANES-YLAG2-Map from 1800s.jpg"/>
          <p:cNvPicPr>
            <a:picLocks noGrp="1" noChangeAspect="1"/>
          </p:cNvPicPr>
          <p:nvPr>
            <p:ph idx="1"/>
          </p:nvPr>
        </p:nvPicPr>
        <p:blipFill>
          <a:blip r:embed="rId2" cstate="screen">
            <a:extLst>
              <a:ext uri="{28A0092B-C50C-407E-A947-70E740481C1C}">
                <a14:useLocalDpi xmlns:a14="http://schemas.microsoft.com/office/drawing/2010/main"/>
              </a:ext>
            </a:extLst>
          </a:blip>
          <a:srcRect r="-760"/>
          <a:stretch>
            <a:fillRect/>
          </a:stretch>
        </p:blipFill>
        <p:spPr>
          <a:xfrm>
            <a:off x="62472" y="1757550"/>
            <a:ext cx="9081528" cy="4676032"/>
          </a:xfrm>
        </p:spPr>
      </p:pic>
      <p:sp>
        <p:nvSpPr>
          <p:cNvPr id="5" name="TextBox 4"/>
          <p:cNvSpPr txBox="1"/>
          <p:nvPr/>
        </p:nvSpPr>
        <p:spPr>
          <a:xfrm rot="10800000" flipV="1">
            <a:off x="-2" y="6433582"/>
            <a:ext cx="9144001" cy="369332"/>
          </a:xfrm>
          <a:prstGeom prst="rect">
            <a:avLst/>
          </a:prstGeom>
          <a:noFill/>
        </p:spPr>
        <p:txBody>
          <a:bodyPr wrap="square" rtlCol="0">
            <a:spAutoFit/>
          </a:bodyPr>
          <a:lstStyle/>
          <a:p>
            <a:r>
              <a:rPr lang="en-US" sz="900" dirty="0" smtClean="0"/>
              <a:t>Cheney, L.S. and R.H. True. 1893. On the flora of Madison and vicinity, a preliminary paper on the flora of Dane County, Wisconsin. Trans. Wis. Acad. Sci., Arts and </a:t>
            </a:r>
            <a:r>
              <a:rPr lang="en-US" sz="900" dirty="0" err="1" smtClean="0"/>
              <a:t>Lett</a:t>
            </a:r>
            <a:r>
              <a:rPr lang="en-US" sz="900" dirty="0" smtClean="0"/>
              <a:t>. 9:45-135. ~ Courtesy R. Lathrop, UW, who surmises that the depiction of Lake Mendota’s northern shore likely was based on maps from the 1830s survey.</a:t>
            </a:r>
            <a:endParaRPr lang="en-US" sz="900" dirty="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996994" cy="3593281"/>
          </a:xfrm>
        </p:spPr>
        <p:txBody>
          <a:bodyPr>
            <a:normAutofit/>
          </a:bodyPr>
          <a:lstStyle/>
          <a:p>
            <a:pPr algn="r"/>
            <a:r>
              <a:rPr lang="en-US" sz="2600" b="1" dirty="0" smtClean="0">
                <a:solidFill>
                  <a:schemeClr val="tx2">
                    <a:lumMod val="75000"/>
                  </a:schemeClr>
                </a:solidFill>
              </a:rPr>
              <a:t>Picnic Point</a:t>
            </a:r>
            <a:br>
              <a:rPr lang="en-US" sz="2600" b="1" dirty="0" smtClean="0">
                <a:solidFill>
                  <a:schemeClr val="tx2">
                    <a:lumMod val="75000"/>
                  </a:schemeClr>
                </a:solidFill>
              </a:rPr>
            </a:br>
            <a:r>
              <a:rPr lang="en-US" sz="2400" b="1" dirty="0" smtClean="0">
                <a:solidFill>
                  <a:schemeClr val="tx2">
                    <a:lumMod val="75000"/>
                  </a:schemeClr>
                </a:solidFill>
              </a:rPr>
              <a:t>area</a:t>
            </a:r>
            <a:r>
              <a:rPr lang="en-US" sz="2600" dirty="0" smtClean="0">
                <a:solidFill>
                  <a:schemeClr val="bg2">
                    <a:lumMod val="25000"/>
                  </a:schemeClr>
                </a:solidFill>
              </a:rPr>
              <a:t/>
            </a:r>
            <a:br>
              <a:rPr lang="en-US" sz="2600" dirty="0" smtClean="0">
                <a:solidFill>
                  <a:schemeClr val="bg2">
                    <a:lumMod val="25000"/>
                  </a:schemeClr>
                </a:solidFill>
              </a:rPr>
            </a:br>
            <a:r>
              <a:rPr lang="en-US" sz="2600" dirty="0" smtClean="0">
                <a:solidFill>
                  <a:schemeClr val="bg2">
                    <a:lumMod val="25000"/>
                  </a:schemeClr>
                </a:solidFill>
              </a:rPr>
              <a:t/>
            </a:r>
            <a:br>
              <a:rPr lang="en-US" sz="2600" dirty="0" smtClean="0">
                <a:solidFill>
                  <a:schemeClr val="bg2">
                    <a:lumMod val="25000"/>
                  </a:schemeClr>
                </a:solidFill>
              </a:rPr>
            </a:br>
            <a:r>
              <a:rPr lang="en-US" sz="1200" dirty="0" smtClean="0">
                <a:solidFill>
                  <a:schemeClr val="tx2">
                    <a:lumMod val="75000"/>
                  </a:schemeClr>
                </a:solidFill>
              </a:rPr>
              <a:t>dark blue </a:t>
            </a:r>
            <a:br>
              <a:rPr lang="en-US" sz="1200" dirty="0" smtClean="0">
                <a:solidFill>
                  <a:schemeClr val="tx2">
                    <a:lumMod val="75000"/>
                  </a:schemeClr>
                </a:solidFill>
              </a:rPr>
            </a:br>
            <a:r>
              <a:rPr lang="en-US" sz="1200" dirty="0" smtClean="0">
                <a:solidFill>
                  <a:schemeClr val="tx2">
                    <a:lumMod val="75000"/>
                  </a:schemeClr>
                </a:solidFill>
              </a:rPr>
              <a:t>contour line </a:t>
            </a:r>
            <a:br>
              <a:rPr lang="en-US" sz="1200" dirty="0" smtClean="0">
                <a:solidFill>
                  <a:schemeClr val="tx2">
                    <a:lumMod val="75000"/>
                  </a:schemeClr>
                </a:solidFill>
              </a:rPr>
            </a:br>
            <a:r>
              <a:rPr lang="en-US" sz="1200" dirty="0" smtClean="0">
                <a:solidFill>
                  <a:schemeClr val="tx2">
                    <a:lumMod val="75000"/>
                  </a:schemeClr>
                </a:solidFill>
              </a:rPr>
              <a:t>= </a:t>
            </a:r>
            <a:br>
              <a:rPr lang="en-US" sz="1200" dirty="0" smtClean="0">
                <a:solidFill>
                  <a:schemeClr val="tx2">
                    <a:lumMod val="75000"/>
                  </a:schemeClr>
                </a:solidFill>
              </a:rPr>
            </a:br>
            <a:r>
              <a:rPr lang="en-US" sz="1200" dirty="0" smtClean="0">
                <a:solidFill>
                  <a:schemeClr val="tx2">
                    <a:lumMod val="75000"/>
                  </a:schemeClr>
                </a:solidFill>
              </a:rPr>
              <a:t>natural shoreline, </a:t>
            </a:r>
            <a:br>
              <a:rPr lang="en-US" sz="1200" dirty="0" smtClean="0">
                <a:solidFill>
                  <a:schemeClr val="tx2">
                    <a:lumMod val="75000"/>
                  </a:schemeClr>
                </a:solidFill>
              </a:rPr>
            </a:br>
            <a:r>
              <a:rPr lang="en-US" sz="1200" dirty="0" smtClean="0">
                <a:solidFill>
                  <a:schemeClr val="tx2">
                    <a:lumMod val="75000"/>
                  </a:schemeClr>
                </a:solidFill>
              </a:rPr>
              <a:t>after lake is lowered</a:t>
            </a:r>
            <a:br>
              <a:rPr lang="en-US" sz="1200" dirty="0" smtClean="0">
                <a:solidFill>
                  <a:schemeClr val="tx2">
                    <a:lumMod val="75000"/>
                  </a:schemeClr>
                </a:solidFill>
              </a:rPr>
            </a:br>
            <a:r>
              <a:rPr lang="en-US" sz="1200" dirty="0" smtClean="0">
                <a:solidFill>
                  <a:schemeClr val="tx2">
                    <a:lumMod val="75000"/>
                  </a:schemeClr>
                </a:solidFill>
              </a:rPr>
              <a:t> about 5 ft</a:t>
            </a:r>
            <a:endParaRPr lang="en-US" sz="1200" dirty="0">
              <a:solidFill>
                <a:schemeClr val="bg2">
                  <a:lumMod val="25000"/>
                </a:schemeClr>
              </a:solidFill>
            </a:endParaRPr>
          </a:p>
        </p:txBody>
      </p:sp>
      <p:pic>
        <p:nvPicPr>
          <p:cNvPr id="4" name="Content Placeholder 3" descr="CRANES-YLAG2-Shoreline 5ft lower at Picnic Poin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996993" y="0"/>
            <a:ext cx="7147007" cy="6858000"/>
          </a:xfrm>
        </p:spPr>
      </p:pic>
      <p:sp>
        <p:nvSpPr>
          <p:cNvPr id="5" name="TextBox 4"/>
          <p:cNvSpPr txBox="1"/>
          <p:nvPr/>
        </p:nvSpPr>
        <p:spPr>
          <a:xfrm rot="10800000" flipV="1">
            <a:off x="0" y="6479352"/>
            <a:ext cx="1996993" cy="400110"/>
          </a:xfrm>
          <a:prstGeom prst="rect">
            <a:avLst/>
          </a:prstGeom>
          <a:noFill/>
        </p:spPr>
        <p:txBody>
          <a:bodyPr wrap="square" rtlCol="0">
            <a:spAutoFit/>
          </a:bodyPr>
          <a:lstStyle/>
          <a:p>
            <a:pPr algn="r"/>
            <a:r>
              <a:rPr lang="en-US" sz="1000" dirty="0" smtClean="0"/>
              <a:t>Courtesy Dane Co. </a:t>
            </a:r>
          </a:p>
          <a:p>
            <a:pPr algn="r"/>
            <a:r>
              <a:rPr lang="en-US" sz="1000" dirty="0" smtClean="0"/>
              <a:t>Planning Dept.</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219958" cy="3335080"/>
          </a:xfrm>
        </p:spPr>
        <p:txBody>
          <a:bodyPr>
            <a:normAutofit/>
          </a:bodyPr>
          <a:lstStyle/>
          <a:p>
            <a:pPr algn="r"/>
            <a:r>
              <a:rPr lang="en-US" sz="2200" b="1" dirty="0" smtClean="0">
                <a:solidFill>
                  <a:srgbClr val="004BA9"/>
                </a:solidFill>
              </a:rPr>
              <a:t>UW Campus</a:t>
            </a:r>
            <a:br>
              <a:rPr lang="en-US" sz="2200" b="1" dirty="0" smtClean="0">
                <a:solidFill>
                  <a:srgbClr val="004BA9"/>
                </a:solidFill>
              </a:rPr>
            </a:br>
            <a:r>
              <a:rPr lang="en-US" sz="2200" b="1" dirty="0" smtClean="0">
                <a:solidFill>
                  <a:srgbClr val="004BA9"/>
                </a:solidFill>
              </a:rPr>
              <a:t>to Edgewater</a:t>
            </a:r>
            <a:r>
              <a:rPr lang="en-US" sz="2200" dirty="0" smtClean="0">
                <a:solidFill>
                  <a:srgbClr val="004BA9"/>
                </a:solidFill>
              </a:rPr>
              <a:t/>
            </a:r>
            <a:br>
              <a:rPr lang="en-US" sz="2200" dirty="0" smtClean="0">
                <a:solidFill>
                  <a:srgbClr val="004BA9"/>
                </a:solidFill>
              </a:rPr>
            </a:br>
            <a:r>
              <a:rPr lang="en-US" sz="2200" b="1" dirty="0" smtClean="0">
                <a:solidFill>
                  <a:srgbClr val="004BA9"/>
                </a:solidFill>
              </a:rPr>
              <a:t>area</a:t>
            </a:r>
            <a:r>
              <a:rPr lang="en-US" sz="2600" dirty="0" smtClean="0">
                <a:solidFill>
                  <a:srgbClr val="004BA9"/>
                </a:solidFill>
              </a:rPr>
              <a:t/>
            </a:r>
            <a:br>
              <a:rPr lang="en-US" sz="2600" dirty="0" smtClean="0">
                <a:solidFill>
                  <a:srgbClr val="004BA9"/>
                </a:solidFill>
              </a:rPr>
            </a:br>
            <a:r>
              <a:rPr lang="en-US" sz="5400" dirty="0" smtClean="0">
                <a:solidFill>
                  <a:schemeClr val="bg2">
                    <a:lumMod val="25000"/>
                  </a:schemeClr>
                </a:solidFill>
              </a:rPr>
              <a:t/>
            </a:r>
            <a:br>
              <a:rPr lang="en-US" sz="5400" dirty="0" smtClean="0">
                <a:solidFill>
                  <a:schemeClr val="bg2">
                    <a:lumMod val="25000"/>
                  </a:schemeClr>
                </a:solidFill>
              </a:rPr>
            </a:br>
            <a:r>
              <a:rPr lang="en-US" sz="1333" dirty="0" smtClean="0">
                <a:solidFill>
                  <a:schemeClr val="tx2">
                    <a:lumMod val="75000"/>
                  </a:schemeClr>
                </a:solidFill>
              </a:rPr>
              <a:t>dark blue </a:t>
            </a:r>
            <a:br>
              <a:rPr lang="en-US" sz="1333" dirty="0" smtClean="0">
                <a:solidFill>
                  <a:schemeClr val="tx2">
                    <a:lumMod val="75000"/>
                  </a:schemeClr>
                </a:solidFill>
              </a:rPr>
            </a:br>
            <a:r>
              <a:rPr lang="en-US" sz="1333" dirty="0" smtClean="0">
                <a:solidFill>
                  <a:schemeClr val="tx2">
                    <a:lumMod val="75000"/>
                  </a:schemeClr>
                </a:solidFill>
              </a:rPr>
              <a:t>contour line </a:t>
            </a:r>
            <a:br>
              <a:rPr lang="en-US" sz="1333" dirty="0" smtClean="0">
                <a:solidFill>
                  <a:schemeClr val="tx2">
                    <a:lumMod val="75000"/>
                  </a:schemeClr>
                </a:solidFill>
              </a:rPr>
            </a:br>
            <a:r>
              <a:rPr lang="en-US" sz="1333" dirty="0" smtClean="0">
                <a:solidFill>
                  <a:schemeClr val="tx2">
                    <a:lumMod val="75000"/>
                  </a:schemeClr>
                </a:solidFill>
              </a:rPr>
              <a:t>= </a:t>
            </a:r>
            <a:br>
              <a:rPr lang="en-US" sz="1333" dirty="0" smtClean="0">
                <a:solidFill>
                  <a:schemeClr val="tx2">
                    <a:lumMod val="75000"/>
                  </a:schemeClr>
                </a:solidFill>
              </a:rPr>
            </a:br>
            <a:r>
              <a:rPr lang="en-US" sz="1333" dirty="0" smtClean="0">
                <a:solidFill>
                  <a:schemeClr val="tx2">
                    <a:lumMod val="75000"/>
                  </a:schemeClr>
                </a:solidFill>
              </a:rPr>
              <a:t>natural shoreline, </a:t>
            </a:r>
            <a:br>
              <a:rPr lang="en-US" sz="1333" dirty="0" smtClean="0">
                <a:solidFill>
                  <a:schemeClr val="tx2">
                    <a:lumMod val="75000"/>
                  </a:schemeClr>
                </a:solidFill>
              </a:rPr>
            </a:br>
            <a:r>
              <a:rPr lang="en-US" sz="1333" dirty="0" smtClean="0">
                <a:solidFill>
                  <a:schemeClr val="tx2">
                    <a:lumMod val="75000"/>
                  </a:schemeClr>
                </a:solidFill>
              </a:rPr>
              <a:t>after lake is lowered</a:t>
            </a:r>
            <a:br>
              <a:rPr lang="en-US" sz="1333" dirty="0" smtClean="0">
                <a:solidFill>
                  <a:schemeClr val="tx2">
                    <a:lumMod val="75000"/>
                  </a:schemeClr>
                </a:solidFill>
              </a:rPr>
            </a:br>
            <a:r>
              <a:rPr lang="en-US" sz="1333" dirty="0" smtClean="0">
                <a:solidFill>
                  <a:schemeClr val="tx2">
                    <a:lumMod val="75000"/>
                  </a:schemeClr>
                </a:solidFill>
              </a:rPr>
              <a:t> about 5 ft</a:t>
            </a:r>
            <a:endParaRPr lang="en-US" sz="1333" dirty="0">
              <a:solidFill>
                <a:srgbClr val="004BA9"/>
              </a:solidFill>
            </a:endParaRPr>
          </a:p>
        </p:txBody>
      </p:sp>
      <p:pic>
        <p:nvPicPr>
          <p:cNvPr id="6" name="Content Placeholder 5" descr="CRANES-YLAG2-Shoreline 5ft lower at Campus&amp;Edgewate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19958" y="1"/>
            <a:ext cx="6924041" cy="6857999"/>
          </a:xfrm>
        </p:spPr>
      </p:pic>
      <p:sp>
        <p:nvSpPr>
          <p:cNvPr id="5" name="TextBox 4"/>
          <p:cNvSpPr txBox="1"/>
          <p:nvPr/>
        </p:nvSpPr>
        <p:spPr>
          <a:xfrm>
            <a:off x="266822" y="6371097"/>
            <a:ext cx="1953136" cy="400110"/>
          </a:xfrm>
          <a:prstGeom prst="rect">
            <a:avLst/>
          </a:prstGeom>
          <a:noFill/>
        </p:spPr>
        <p:txBody>
          <a:bodyPr wrap="square" rtlCol="0">
            <a:spAutoFit/>
          </a:bodyPr>
          <a:lstStyle/>
          <a:p>
            <a:pPr algn="r"/>
            <a:r>
              <a:rPr lang="en-US" sz="1000" dirty="0" smtClean="0"/>
              <a:t>Courtesy Dane Co. </a:t>
            </a:r>
          </a:p>
          <a:p>
            <a:pPr algn="r"/>
            <a:r>
              <a:rPr lang="en-US" sz="1000" dirty="0" smtClean="0"/>
              <a:t>Planning Dept.</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29142"/>
            <a:ext cx="2394454" cy="3467704"/>
          </a:xfrm>
        </p:spPr>
        <p:txBody>
          <a:bodyPr>
            <a:normAutofit fontScale="90000"/>
          </a:bodyPr>
          <a:lstStyle/>
          <a:p>
            <a:pPr algn="r"/>
            <a:r>
              <a:rPr lang="en-US" sz="2400" b="1" dirty="0" smtClean="0">
                <a:solidFill>
                  <a:srgbClr val="004BA9"/>
                </a:solidFill>
              </a:rPr>
              <a:t>Tenney Park</a:t>
            </a:r>
            <a:br>
              <a:rPr lang="en-US" sz="2400" b="1" dirty="0" smtClean="0">
                <a:solidFill>
                  <a:srgbClr val="004BA9"/>
                </a:solidFill>
              </a:rPr>
            </a:br>
            <a:r>
              <a:rPr lang="en-US" sz="2400" b="1" dirty="0" smtClean="0">
                <a:solidFill>
                  <a:srgbClr val="004BA9"/>
                </a:solidFill>
              </a:rPr>
              <a:t>pier,</a:t>
            </a:r>
            <a:br>
              <a:rPr lang="en-US" sz="2400" b="1" dirty="0" smtClean="0">
                <a:solidFill>
                  <a:srgbClr val="004BA9"/>
                </a:solidFill>
              </a:rPr>
            </a:br>
            <a:r>
              <a:rPr lang="en-US" sz="2400" b="1" dirty="0" smtClean="0">
                <a:solidFill>
                  <a:srgbClr val="004BA9"/>
                </a:solidFill>
              </a:rPr>
              <a:t>northward to</a:t>
            </a:r>
            <a:br>
              <a:rPr lang="en-US" sz="2400" b="1" dirty="0" smtClean="0">
                <a:solidFill>
                  <a:srgbClr val="004BA9"/>
                </a:solidFill>
              </a:rPr>
            </a:br>
            <a:r>
              <a:rPr lang="en-US" sz="2400" b="1" dirty="0" smtClean="0">
                <a:solidFill>
                  <a:srgbClr val="004BA9"/>
                </a:solidFill>
              </a:rPr>
              <a:t>Warner Park</a:t>
            </a:r>
            <a:br>
              <a:rPr lang="en-US" sz="2400" b="1" dirty="0" smtClean="0">
                <a:solidFill>
                  <a:srgbClr val="004BA9"/>
                </a:solidFill>
              </a:rPr>
            </a:br>
            <a:r>
              <a:rPr lang="en-US" sz="2400" b="1" dirty="0" smtClean="0">
                <a:solidFill>
                  <a:srgbClr val="004BA9"/>
                </a:solidFill>
              </a:rPr>
              <a:t>lagoons</a:t>
            </a:r>
            <a:r>
              <a:rPr lang="en-US" sz="2600" dirty="0" smtClean="0"/>
              <a:t/>
            </a:r>
            <a:br>
              <a:rPr lang="en-US" sz="2600" dirty="0" smtClean="0"/>
            </a:br>
            <a:r>
              <a:rPr lang="en-US" sz="2600" dirty="0" smtClean="0"/>
              <a:t/>
            </a:r>
            <a:br>
              <a:rPr lang="en-US" sz="2600" dirty="0" smtClean="0"/>
            </a:br>
            <a:r>
              <a:rPr lang="en-US" sz="1333" dirty="0" smtClean="0">
                <a:solidFill>
                  <a:schemeClr val="bg2">
                    <a:lumMod val="25000"/>
                  </a:schemeClr>
                </a:solidFill>
              </a:rPr>
              <a:t/>
            </a:r>
            <a:br>
              <a:rPr lang="en-US" sz="1333" dirty="0" smtClean="0">
                <a:solidFill>
                  <a:schemeClr val="bg2">
                    <a:lumMod val="25000"/>
                  </a:schemeClr>
                </a:solidFill>
              </a:rPr>
            </a:br>
            <a:r>
              <a:rPr lang="en-US" sz="1333" dirty="0" smtClean="0">
                <a:solidFill>
                  <a:schemeClr val="tx2">
                    <a:lumMod val="75000"/>
                  </a:schemeClr>
                </a:solidFill>
              </a:rPr>
              <a:t>dark blue </a:t>
            </a:r>
            <a:br>
              <a:rPr lang="en-US" sz="1333" dirty="0" smtClean="0">
                <a:solidFill>
                  <a:schemeClr val="tx2">
                    <a:lumMod val="75000"/>
                  </a:schemeClr>
                </a:solidFill>
              </a:rPr>
            </a:br>
            <a:r>
              <a:rPr lang="en-US" sz="1333" dirty="0" smtClean="0">
                <a:solidFill>
                  <a:schemeClr val="tx2">
                    <a:lumMod val="75000"/>
                  </a:schemeClr>
                </a:solidFill>
              </a:rPr>
              <a:t>contour line </a:t>
            </a:r>
            <a:br>
              <a:rPr lang="en-US" sz="1333" dirty="0" smtClean="0">
                <a:solidFill>
                  <a:schemeClr val="tx2">
                    <a:lumMod val="75000"/>
                  </a:schemeClr>
                </a:solidFill>
              </a:rPr>
            </a:br>
            <a:r>
              <a:rPr lang="en-US" sz="1333" dirty="0" smtClean="0">
                <a:solidFill>
                  <a:schemeClr val="tx2">
                    <a:lumMod val="75000"/>
                  </a:schemeClr>
                </a:solidFill>
              </a:rPr>
              <a:t>= </a:t>
            </a:r>
            <a:br>
              <a:rPr lang="en-US" sz="1333" dirty="0" smtClean="0">
                <a:solidFill>
                  <a:schemeClr val="tx2">
                    <a:lumMod val="75000"/>
                  </a:schemeClr>
                </a:solidFill>
              </a:rPr>
            </a:br>
            <a:r>
              <a:rPr lang="en-US" sz="1333" dirty="0" smtClean="0">
                <a:solidFill>
                  <a:schemeClr val="tx2">
                    <a:lumMod val="75000"/>
                  </a:schemeClr>
                </a:solidFill>
              </a:rPr>
              <a:t>natural shoreline, </a:t>
            </a:r>
            <a:br>
              <a:rPr lang="en-US" sz="1333" dirty="0" smtClean="0">
                <a:solidFill>
                  <a:schemeClr val="tx2">
                    <a:lumMod val="75000"/>
                  </a:schemeClr>
                </a:solidFill>
              </a:rPr>
            </a:br>
            <a:r>
              <a:rPr lang="en-US" sz="1333" dirty="0" smtClean="0">
                <a:solidFill>
                  <a:schemeClr val="tx2">
                    <a:lumMod val="75000"/>
                  </a:schemeClr>
                </a:solidFill>
              </a:rPr>
              <a:t>after lake is lowered</a:t>
            </a:r>
            <a:br>
              <a:rPr lang="en-US" sz="1333" dirty="0" smtClean="0">
                <a:solidFill>
                  <a:schemeClr val="tx2">
                    <a:lumMod val="75000"/>
                  </a:schemeClr>
                </a:solidFill>
              </a:rPr>
            </a:br>
            <a:r>
              <a:rPr lang="en-US" sz="1333" dirty="0" smtClean="0">
                <a:solidFill>
                  <a:schemeClr val="tx2">
                    <a:lumMod val="75000"/>
                  </a:schemeClr>
                </a:solidFill>
              </a:rPr>
              <a:t> about 5 ft</a:t>
            </a:r>
            <a:endParaRPr lang="en-US" sz="1333" dirty="0">
              <a:solidFill>
                <a:srgbClr val="004BA9"/>
              </a:solidFill>
            </a:endParaRPr>
          </a:p>
        </p:txBody>
      </p:sp>
      <p:pic>
        <p:nvPicPr>
          <p:cNvPr id="5" name="Content Placeholder 4" descr="CRANES-YLAG2-Shoreline 5ft lower at Tenney Park.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394453" y="0"/>
            <a:ext cx="6749547" cy="6858000"/>
          </a:xfrm>
        </p:spPr>
      </p:pic>
      <p:sp>
        <p:nvSpPr>
          <p:cNvPr id="4" name="Rectangle 3"/>
          <p:cNvSpPr/>
          <p:nvPr/>
        </p:nvSpPr>
        <p:spPr>
          <a:xfrm>
            <a:off x="0" y="6488668"/>
            <a:ext cx="2394453" cy="246221"/>
          </a:xfrm>
          <a:prstGeom prst="rect">
            <a:avLst/>
          </a:prstGeom>
        </p:spPr>
        <p:txBody>
          <a:bodyPr wrap="square">
            <a:spAutoFit/>
          </a:bodyPr>
          <a:lstStyle/>
          <a:p>
            <a:pPr algn="r"/>
            <a:r>
              <a:rPr lang="en-US" sz="1000" dirty="0" smtClean="0"/>
              <a:t>Courtesy Dane Co. Planning Dept.</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442923" cy="3333783"/>
          </a:xfrm>
        </p:spPr>
        <p:txBody>
          <a:bodyPr>
            <a:normAutofit/>
          </a:bodyPr>
          <a:lstStyle/>
          <a:p>
            <a:pPr algn="r"/>
            <a:r>
              <a:rPr lang="en-US" sz="2200" b="1" dirty="0" smtClean="0">
                <a:solidFill>
                  <a:srgbClr val="004BA9"/>
                </a:solidFill>
              </a:rPr>
              <a:t>Governors Island</a:t>
            </a:r>
            <a:br>
              <a:rPr lang="en-US" sz="2200" b="1" dirty="0" smtClean="0">
                <a:solidFill>
                  <a:srgbClr val="004BA9"/>
                </a:solidFill>
              </a:rPr>
            </a:br>
            <a:r>
              <a:rPr lang="en-US" sz="2200" b="1" dirty="0" smtClean="0">
                <a:solidFill>
                  <a:srgbClr val="004BA9"/>
                </a:solidFill>
              </a:rPr>
              <a:t>area</a:t>
            </a:r>
            <a:r>
              <a:rPr lang="en-US" sz="2600" dirty="0" smtClean="0">
                <a:solidFill>
                  <a:srgbClr val="004BA9"/>
                </a:solidFill>
              </a:rPr>
              <a:t/>
            </a:r>
            <a:br>
              <a:rPr lang="en-US" sz="2600" dirty="0" smtClean="0">
                <a:solidFill>
                  <a:srgbClr val="004BA9"/>
                </a:solidFill>
              </a:rPr>
            </a:br>
            <a:r>
              <a:rPr lang="en-US" sz="2600" dirty="0" smtClean="0">
                <a:solidFill>
                  <a:srgbClr val="004BA9"/>
                </a:solidFill>
              </a:rPr>
              <a:t/>
            </a:r>
            <a:br>
              <a:rPr lang="en-US" sz="2600" dirty="0" smtClean="0">
                <a:solidFill>
                  <a:srgbClr val="004BA9"/>
                </a:solidFill>
              </a:rPr>
            </a:br>
            <a:r>
              <a:rPr lang="en-US" sz="1200" dirty="0" smtClean="0">
                <a:solidFill>
                  <a:schemeClr val="tx2">
                    <a:lumMod val="75000"/>
                  </a:schemeClr>
                </a:solidFill>
              </a:rPr>
              <a:t>dark blue </a:t>
            </a:r>
            <a:br>
              <a:rPr lang="en-US" sz="1200" dirty="0" smtClean="0">
                <a:solidFill>
                  <a:schemeClr val="tx2">
                    <a:lumMod val="75000"/>
                  </a:schemeClr>
                </a:solidFill>
              </a:rPr>
            </a:br>
            <a:r>
              <a:rPr lang="en-US" sz="1200" dirty="0" smtClean="0">
                <a:solidFill>
                  <a:schemeClr val="tx2">
                    <a:lumMod val="75000"/>
                  </a:schemeClr>
                </a:solidFill>
              </a:rPr>
              <a:t>contour line </a:t>
            </a:r>
            <a:br>
              <a:rPr lang="en-US" sz="1200" dirty="0" smtClean="0">
                <a:solidFill>
                  <a:schemeClr val="tx2">
                    <a:lumMod val="75000"/>
                  </a:schemeClr>
                </a:solidFill>
              </a:rPr>
            </a:br>
            <a:r>
              <a:rPr lang="en-US" sz="1200" dirty="0" smtClean="0">
                <a:solidFill>
                  <a:schemeClr val="tx2">
                    <a:lumMod val="75000"/>
                  </a:schemeClr>
                </a:solidFill>
              </a:rPr>
              <a:t>= </a:t>
            </a:r>
            <a:r>
              <a:rPr lang="en-US" sz="1600" dirty="0" smtClean="0">
                <a:solidFill>
                  <a:schemeClr val="tx2">
                    <a:lumMod val="75000"/>
                  </a:schemeClr>
                </a:solidFill>
              </a:rPr>
              <a:t/>
            </a:r>
            <a:br>
              <a:rPr lang="en-US" sz="1600" dirty="0" smtClean="0">
                <a:solidFill>
                  <a:schemeClr val="tx2">
                    <a:lumMod val="75000"/>
                  </a:schemeClr>
                </a:solidFill>
              </a:rPr>
            </a:br>
            <a:r>
              <a:rPr lang="en-US" sz="1200" dirty="0" smtClean="0">
                <a:solidFill>
                  <a:schemeClr val="tx2">
                    <a:lumMod val="75000"/>
                  </a:schemeClr>
                </a:solidFill>
              </a:rPr>
              <a:t>natural shoreline, </a:t>
            </a:r>
            <a:br>
              <a:rPr lang="en-US" sz="1200" dirty="0" smtClean="0">
                <a:solidFill>
                  <a:schemeClr val="tx2">
                    <a:lumMod val="75000"/>
                  </a:schemeClr>
                </a:solidFill>
              </a:rPr>
            </a:br>
            <a:r>
              <a:rPr lang="en-US" sz="1200" dirty="0" smtClean="0">
                <a:solidFill>
                  <a:schemeClr val="tx2">
                    <a:lumMod val="75000"/>
                  </a:schemeClr>
                </a:solidFill>
              </a:rPr>
              <a:t>after lake is lowered</a:t>
            </a:r>
            <a:br>
              <a:rPr lang="en-US" sz="1200" dirty="0" smtClean="0">
                <a:solidFill>
                  <a:schemeClr val="tx2">
                    <a:lumMod val="75000"/>
                  </a:schemeClr>
                </a:solidFill>
              </a:rPr>
            </a:br>
            <a:r>
              <a:rPr lang="en-US" sz="1200" dirty="0" smtClean="0">
                <a:solidFill>
                  <a:schemeClr val="tx2">
                    <a:lumMod val="75000"/>
                  </a:schemeClr>
                </a:solidFill>
              </a:rPr>
              <a:t> about 5 ft</a:t>
            </a:r>
            <a:endParaRPr lang="en-US" sz="1200" dirty="0">
              <a:solidFill>
                <a:srgbClr val="004BA9"/>
              </a:solidFill>
            </a:endParaRPr>
          </a:p>
        </p:txBody>
      </p:sp>
      <p:pic>
        <p:nvPicPr>
          <p:cNvPr id="6" name="Content Placeholder 5" descr="CRANES-YLAG2-Shoreline 5ft lower at Govs Island.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442924" y="0"/>
            <a:ext cx="6701076" cy="6858000"/>
          </a:xfrm>
        </p:spPr>
      </p:pic>
      <p:sp>
        <p:nvSpPr>
          <p:cNvPr id="4" name="Rectangle 3"/>
          <p:cNvSpPr/>
          <p:nvPr/>
        </p:nvSpPr>
        <p:spPr>
          <a:xfrm>
            <a:off x="1068842" y="6350168"/>
            <a:ext cx="1374082" cy="400110"/>
          </a:xfrm>
          <a:prstGeom prst="rect">
            <a:avLst/>
          </a:prstGeom>
        </p:spPr>
        <p:txBody>
          <a:bodyPr wrap="none">
            <a:spAutoFit/>
          </a:bodyPr>
          <a:lstStyle/>
          <a:p>
            <a:pPr algn="r"/>
            <a:r>
              <a:rPr lang="en-US" sz="1000" dirty="0" smtClean="0"/>
              <a:t>Courtesy Dane Co. </a:t>
            </a:r>
          </a:p>
          <a:p>
            <a:pPr algn="r"/>
            <a:r>
              <a:rPr lang="en-US" sz="1000" dirty="0" smtClean="0"/>
              <a:t>Planning Dept.</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29141"/>
            <a:ext cx="2462311" cy="2604849"/>
          </a:xfrm>
        </p:spPr>
        <p:txBody>
          <a:bodyPr>
            <a:normAutofit/>
          </a:bodyPr>
          <a:lstStyle/>
          <a:p>
            <a:pPr algn="r"/>
            <a:r>
              <a:rPr lang="en-US" sz="2400" b="1" dirty="0" smtClean="0">
                <a:solidFill>
                  <a:srgbClr val="004BA9"/>
                </a:solidFill>
              </a:rPr>
              <a:t>Yahara</a:t>
            </a:r>
            <a:br>
              <a:rPr lang="en-US" sz="2400" b="1" dirty="0" smtClean="0">
                <a:solidFill>
                  <a:srgbClr val="004BA9"/>
                </a:solidFill>
              </a:rPr>
            </a:br>
            <a:r>
              <a:rPr lang="en-US" sz="2400" b="1" dirty="0" smtClean="0">
                <a:solidFill>
                  <a:srgbClr val="004BA9"/>
                </a:solidFill>
              </a:rPr>
              <a:t>Estuary</a:t>
            </a:r>
            <a:r>
              <a:rPr lang="en-US" sz="2600" b="1" dirty="0" smtClean="0">
                <a:solidFill>
                  <a:srgbClr val="004BA9"/>
                </a:solidFill>
              </a:rPr>
              <a:t/>
            </a:r>
            <a:br>
              <a:rPr lang="en-US" sz="2600" b="1" dirty="0" smtClean="0">
                <a:solidFill>
                  <a:srgbClr val="004BA9"/>
                </a:solidFill>
              </a:rPr>
            </a:br>
            <a:r>
              <a:rPr lang="en-US" sz="2400" dirty="0" smtClean="0">
                <a:solidFill>
                  <a:schemeClr val="bg2">
                    <a:lumMod val="25000"/>
                  </a:schemeClr>
                </a:solidFill>
              </a:rPr>
              <a:t/>
            </a:r>
            <a:br>
              <a:rPr lang="en-US" sz="2400" dirty="0" smtClean="0">
                <a:solidFill>
                  <a:schemeClr val="bg2">
                    <a:lumMod val="25000"/>
                  </a:schemeClr>
                </a:solidFill>
              </a:rPr>
            </a:br>
            <a:r>
              <a:rPr lang="en-US" sz="1200" dirty="0" smtClean="0">
                <a:solidFill>
                  <a:schemeClr val="tx2">
                    <a:lumMod val="75000"/>
                  </a:schemeClr>
                </a:solidFill>
              </a:rPr>
              <a:t>dark blue </a:t>
            </a:r>
            <a:br>
              <a:rPr lang="en-US" sz="1200" dirty="0" smtClean="0">
                <a:solidFill>
                  <a:schemeClr val="tx2">
                    <a:lumMod val="75000"/>
                  </a:schemeClr>
                </a:solidFill>
              </a:rPr>
            </a:br>
            <a:r>
              <a:rPr lang="en-US" sz="1200" dirty="0" smtClean="0">
                <a:solidFill>
                  <a:schemeClr val="tx2">
                    <a:lumMod val="75000"/>
                  </a:schemeClr>
                </a:solidFill>
              </a:rPr>
              <a:t>contour line </a:t>
            </a:r>
            <a:br>
              <a:rPr lang="en-US" sz="1200" dirty="0" smtClean="0">
                <a:solidFill>
                  <a:schemeClr val="tx2">
                    <a:lumMod val="75000"/>
                  </a:schemeClr>
                </a:solidFill>
              </a:rPr>
            </a:br>
            <a:r>
              <a:rPr lang="en-US" sz="1200" dirty="0" smtClean="0">
                <a:solidFill>
                  <a:schemeClr val="tx2">
                    <a:lumMod val="75000"/>
                  </a:schemeClr>
                </a:solidFill>
              </a:rPr>
              <a:t>= </a:t>
            </a:r>
            <a:r>
              <a:rPr lang="en-US" sz="1333" dirty="0" smtClean="0">
                <a:solidFill>
                  <a:schemeClr val="tx2">
                    <a:lumMod val="75000"/>
                  </a:schemeClr>
                </a:solidFill>
              </a:rPr>
              <a:t/>
            </a:r>
            <a:br>
              <a:rPr lang="en-US" sz="1333" dirty="0" smtClean="0">
                <a:solidFill>
                  <a:schemeClr val="tx2">
                    <a:lumMod val="75000"/>
                  </a:schemeClr>
                </a:solidFill>
              </a:rPr>
            </a:br>
            <a:r>
              <a:rPr lang="en-US" sz="1200" dirty="0" smtClean="0">
                <a:solidFill>
                  <a:schemeClr val="tx2">
                    <a:lumMod val="75000"/>
                  </a:schemeClr>
                </a:solidFill>
              </a:rPr>
              <a:t>natural shoreline, </a:t>
            </a:r>
            <a:br>
              <a:rPr lang="en-US" sz="1200" dirty="0" smtClean="0">
                <a:solidFill>
                  <a:schemeClr val="tx2">
                    <a:lumMod val="75000"/>
                  </a:schemeClr>
                </a:solidFill>
              </a:rPr>
            </a:br>
            <a:r>
              <a:rPr lang="en-US" sz="1200" dirty="0" smtClean="0">
                <a:solidFill>
                  <a:schemeClr val="tx2">
                    <a:lumMod val="75000"/>
                  </a:schemeClr>
                </a:solidFill>
              </a:rPr>
              <a:t>after lake is lowered</a:t>
            </a:r>
            <a:br>
              <a:rPr lang="en-US" sz="1200" dirty="0" smtClean="0">
                <a:solidFill>
                  <a:schemeClr val="tx2">
                    <a:lumMod val="75000"/>
                  </a:schemeClr>
                </a:solidFill>
              </a:rPr>
            </a:br>
            <a:r>
              <a:rPr lang="en-US" sz="1200" dirty="0" smtClean="0">
                <a:solidFill>
                  <a:schemeClr val="tx2">
                    <a:lumMod val="75000"/>
                  </a:schemeClr>
                </a:solidFill>
              </a:rPr>
              <a:t> about 5 ft</a:t>
            </a:r>
            <a:endParaRPr lang="en-US" sz="1200" dirty="0">
              <a:solidFill>
                <a:schemeClr val="tx2">
                  <a:lumMod val="75000"/>
                </a:schemeClr>
              </a:solidFill>
            </a:endParaRPr>
          </a:p>
        </p:txBody>
      </p:sp>
      <p:pic>
        <p:nvPicPr>
          <p:cNvPr id="5" name="Content Placeholder 4" descr="CRANES-YLAG2-Shoreline 5ft lower at Yahara Estuary.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462313" y="0"/>
            <a:ext cx="6681688" cy="6858000"/>
          </a:xfrm>
        </p:spPr>
      </p:pic>
      <p:sp>
        <p:nvSpPr>
          <p:cNvPr id="4" name="Rectangle 3"/>
          <p:cNvSpPr/>
          <p:nvPr/>
        </p:nvSpPr>
        <p:spPr>
          <a:xfrm>
            <a:off x="4265529" y="3244334"/>
            <a:ext cx="2326052" cy="246221"/>
          </a:xfrm>
          <a:prstGeom prst="rect">
            <a:avLst/>
          </a:prstGeom>
        </p:spPr>
        <p:txBody>
          <a:bodyPr wrap="none">
            <a:spAutoFit/>
          </a:bodyPr>
          <a:lstStyle/>
          <a:p>
            <a:pPr algn="r"/>
            <a:r>
              <a:rPr lang="en-US" sz="1000" dirty="0" smtClean="0"/>
              <a:t>Courtesy Dane Co. Planning Dept.</a:t>
            </a:r>
            <a:endParaRPr lang="en-US" sz="1000" dirty="0"/>
          </a:p>
        </p:txBody>
      </p:sp>
      <p:sp>
        <p:nvSpPr>
          <p:cNvPr id="6" name="Rectangle 5"/>
          <p:cNvSpPr/>
          <p:nvPr/>
        </p:nvSpPr>
        <p:spPr>
          <a:xfrm>
            <a:off x="176312" y="6438871"/>
            <a:ext cx="2286000" cy="400110"/>
          </a:xfrm>
          <a:prstGeom prst="rect">
            <a:avLst/>
          </a:prstGeom>
        </p:spPr>
        <p:txBody>
          <a:bodyPr>
            <a:spAutoFit/>
          </a:bodyPr>
          <a:lstStyle/>
          <a:p>
            <a:pPr lvl="0" algn="r"/>
            <a:r>
              <a:rPr lang="en-US" sz="1000" dirty="0" smtClean="0">
                <a:solidFill>
                  <a:prstClr val="black"/>
                </a:solidFill>
              </a:rPr>
              <a:t>Courtesy Dane Co. </a:t>
            </a:r>
          </a:p>
          <a:p>
            <a:pPr lvl="0" algn="r"/>
            <a:r>
              <a:rPr lang="en-US" sz="1000" dirty="0" smtClean="0">
                <a:solidFill>
                  <a:prstClr val="black"/>
                </a:solidFill>
              </a:rPr>
              <a:t>Planning Dept.</a:t>
            </a:r>
            <a:endParaRPr lang="en-US" sz="1000"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53748"/>
          </a:xfrm>
        </p:spPr>
        <p:txBody>
          <a:bodyPr>
            <a:normAutofit fontScale="90000"/>
          </a:bodyPr>
          <a:lstStyle/>
          <a:p>
            <a:r>
              <a:rPr lang="en-US" sz="3200" b="1" spc="300" dirty="0" smtClean="0">
                <a:solidFill>
                  <a:srgbClr val="004BA9"/>
                </a:solidFill>
              </a:rPr>
              <a:t/>
            </a:r>
            <a:br>
              <a:rPr lang="en-US" sz="3200" b="1" spc="300" dirty="0" smtClean="0">
                <a:solidFill>
                  <a:srgbClr val="004BA9"/>
                </a:solidFill>
              </a:rPr>
            </a:br>
            <a:r>
              <a:rPr lang="en-US" sz="3200" b="1" spc="300" dirty="0" smtClean="0">
                <a:solidFill>
                  <a:srgbClr val="004BA9"/>
                </a:solidFill>
              </a:rPr>
              <a:t>Toward a Natural Lake Mendota</a:t>
            </a:r>
            <a:br>
              <a:rPr lang="en-US" sz="3200" b="1" spc="300" dirty="0" smtClean="0">
                <a:solidFill>
                  <a:srgbClr val="004BA9"/>
                </a:solidFill>
              </a:rPr>
            </a:br>
            <a:endParaRPr lang="en-US" sz="3200" dirty="0">
              <a:solidFill>
                <a:srgbClr val="004BA9"/>
              </a:solidFill>
            </a:endParaRPr>
          </a:p>
        </p:txBody>
      </p:sp>
      <p:sp>
        <p:nvSpPr>
          <p:cNvPr id="3" name="Content Placeholder 2"/>
          <p:cNvSpPr>
            <a:spLocks noGrp="1"/>
          </p:cNvSpPr>
          <p:nvPr>
            <p:ph idx="1"/>
          </p:nvPr>
        </p:nvSpPr>
        <p:spPr>
          <a:xfrm>
            <a:off x="213458" y="853749"/>
            <a:ext cx="8709079" cy="6862001"/>
          </a:xfrm>
        </p:spPr>
        <p:txBody>
          <a:bodyPr>
            <a:noAutofit/>
          </a:bodyPr>
          <a:lstStyle/>
          <a:p>
            <a:pPr algn="ctr">
              <a:spcBef>
                <a:spcPts val="0"/>
              </a:spcBef>
              <a:buClr>
                <a:schemeClr val="accent5">
                  <a:lumMod val="20000"/>
                  <a:lumOff val="80000"/>
                </a:schemeClr>
              </a:buClr>
              <a:buNone/>
            </a:pPr>
            <a:r>
              <a:rPr lang="en-US" sz="2400" b="1" i="1" dirty="0" smtClean="0">
                <a:solidFill>
                  <a:srgbClr val="004BA9"/>
                </a:solidFill>
              </a:rPr>
              <a:t>PHASE 1: STOPPING THE DAMAGE</a:t>
            </a:r>
          </a:p>
          <a:p>
            <a:pPr>
              <a:spcBef>
                <a:spcPts val="0"/>
              </a:spcBef>
              <a:buClr>
                <a:schemeClr val="accent5">
                  <a:lumMod val="20000"/>
                  <a:lumOff val="80000"/>
                </a:schemeClr>
              </a:buClr>
              <a:buNone/>
            </a:pPr>
            <a:r>
              <a:rPr lang="en-US" sz="400" b="1" i="1" dirty="0" smtClean="0">
                <a:solidFill>
                  <a:srgbClr val="004BA9"/>
                </a:solidFill>
              </a:rPr>
              <a:t>     </a:t>
            </a:r>
          </a:p>
          <a:p>
            <a:pPr>
              <a:spcBef>
                <a:spcPts val="0"/>
              </a:spcBef>
              <a:buClr>
                <a:schemeClr val="accent5">
                  <a:lumMod val="20000"/>
                  <a:lumOff val="80000"/>
                </a:schemeClr>
              </a:buClr>
              <a:buNone/>
            </a:pPr>
            <a:r>
              <a:rPr lang="en-US" sz="2000" b="1" i="1" dirty="0" smtClean="0">
                <a:solidFill>
                  <a:srgbClr val="004BA9"/>
                </a:solidFill>
              </a:rPr>
              <a:t>No later than MAR 2013, lower the 1979 Lake Order summer targets by 6”. Adjust the winter 2013-14 target to equal the new summer minimum target.</a:t>
            </a:r>
          </a:p>
          <a:p>
            <a:pPr>
              <a:spcBef>
                <a:spcPts val="0"/>
              </a:spcBef>
              <a:buNone/>
            </a:pPr>
            <a:endParaRPr lang="en-US" sz="1100" b="1" i="1" dirty="0" smtClean="0">
              <a:solidFill>
                <a:srgbClr val="004BA9"/>
              </a:solidFill>
            </a:endParaRPr>
          </a:p>
          <a:p>
            <a:pPr algn="ctr">
              <a:spcBef>
                <a:spcPts val="0"/>
              </a:spcBef>
              <a:buNone/>
            </a:pPr>
            <a:r>
              <a:rPr lang="en-US" sz="2400" b="1" i="1" dirty="0" smtClean="0">
                <a:solidFill>
                  <a:srgbClr val="004BA9"/>
                </a:solidFill>
              </a:rPr>
              <a:t>PHASE 2: RESTORATION FOR A MORE NATURAL LAKE</a:t>
            </a:r>
          </a:p>
          <a:p>
            <a:pPr>
              <a:spcBef>
                <a:spcPts val="0"/>
              </a:spcBef>
              <a:buNone/>
            </a:pPr>
            <a:r>
              <a:rPr lang="en-US" sz="400" b="1" i="1" dirty="0" smtClean="0">
                <a:solidFill>
                  <a:srgbClr val="004BA9"/>
                </a:solidFill>
              </a:rPr>
              <a:t> </a:t>
            </a:r>
          </a:p>
          <a:p>
            <a:pPr>
              <a:spcBef>
                <a:spcPts val="0"/>
              </a:spcBef>
              <a:buNone/>
            </a:pPr>
            <a:r>
              <a:rPr lang="en-US" sz="400" b="1" i="1" dirty="0" smtClean="0">
                <a:solidFill>
                  <a:srgbClr val="004BA9"/>
                </a:solidFill>
              </a:rPr>
              <a:t> </a:t>
            </a:r>
            <a:r>
              <a:rPr lang="en-US" sz="2000" b="1" i="1" dirty="0" smtClean="0">
                <a:solidFill>
                  <a:srgbClr val="004BA9"/>
                </a:solidFill>
              </a:rPr>
              <a:t>By JAN 2014, complete all studies and public participation necessary to begin further lowering the summer  targets 2” per year, starting in summer 2014, until the natural level is achieved (~58” total). Annually adjust the Winter target to match the preceding summer’s minimum target.</a:t>
            </a:r>
          </a:p>
          <a:p>
            <a:pPr>
              <a:spcBef>
                <a:spcPts val="0"/>
              </a:spcBef>
              <a:buNone/>
            </a:pPr>
            <a:r>
              <a:rPr lang="en-US" sz="400" b="1" dirty="0" smtClean="0">
                <a:solidFill>
                  <a:srgbClr val="004BA9"/>
                </a:solidFill>
              </a:rPr>
              <a:t>     </a:t>
            </a:r>
          </a:p>
          <a:p>
            <a:pPr algn="ctr">
              <a:spcBef>
                <a:spcPts val="0"/>
              </a:spcBef>
              <a:buNone/>
            </a:pPr>
            <a:r>
              <a:rPr lang="en-US" sz="2400" b="1" dirty="0" smtClean="0">
                <a:solidFill>
                  <a:srgbClr val="004BA9"/>
                </a:solidFill>
              </a:rPr>
              <a:t>    </a:t>
            </a:r>
            <a:r>
              <a:rPr lang="en-US" sz="2400" b="1" i="1" dirty="0" smtClean="0">
                <a:solidFill>
                  <a:schemeClr val="accent2">
                    <a:lumMod val="75000"/>
                  </a:schemeClr>
                </a:solidFill>
              </a:rPr>
              <a:t>CONCURRENT LAND USE MANAGEMENT</a:t>
            </a:r>
          </a:p>
          <a:p>
            <a:pPr algn="just">
              <a:spcBef>
                <a:spcPts val="0"/>
              </a:spcBef>
              <a:buNone/>
            </a:pPr>
            <a:r>
              <a:rPr lang="en-US" sz="400" b="1" dirty="0" smtClean="0">
                <a:solidFill>
                  <a:schemeClr val="accent2">
                    <a:lumMod val="75000"/>
                  </a:schemeClr>
                </a:solidFill>
              </a:rPr>
              <a:t>  </a:t>
            </a:r>
          </a:p>
          <a:p>
            <a:pPr algn="just">
              <a:spcBef>
                <a:spcPts val="0"/>
              </a:spcBef>
              <a:buNone/>
            </a:pPr>
            <a:r>
              <a:rPr lang="en-US" sz="2000" b="1" dirty="0" smtClean="0">
                <a:solidFill>
                  <a:schemeClr val="accent2">
                    <a:lumMod val="75000"/>
                  </a:schemeClr>
                </a:solidFill>
              </a:rPr>
              <a:t>Require that all future development in the Lake Mendota sub-watershed recreates natural hydrological conditions, while also retrofitting existing development insofar as possible toward this standard, to assure that Lake Mendota is not utilized as a detention facility for unnatural stormwater runoff.</a:t>
            </a:r>
            <a:endParaRPr lang="en-US" sz="2000" dirty="0" smtClean="0">
              <a:solidFill>
                <a:schemeClr val="accent2">
                  <a:lumMod val="75000"/>
                </a:schemeClr>
              </a:solidFill>
            </a:endParaRPr>
          </a:p>
          <a:p>
            <a:pPr>
              <a:buNone/>
            </a:pPr>
            <a:endParaRPr lang="en-US" sz="2000" i="1" dirty="0" smtClean="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accent1">
                    <a:lumMod val="20000"/>
                    <a:lumOff val="80000"/>
                  </a:schemeClr>
                </a:solidFill>
              </a:rPr>
              <a:t>How Natural Lakes Look</a:t>
            </a:r>
            <a:endParaRPr lang="en-US" dirty="0">
              <a:solidFill>
                <a:schemeClr val="accent1">
                  <a:lumMod val="20000"/>
                  <a:lumOff val="80000"/>
                </a:schemeClr>
              </a:solidFill>
            </a:endParaRPr>
          </a:p>
        </p:txBody>
      </p:sp>
      <p:pic>
        <p:nvPicPr>
          <p:cNvPr id="5" name="Picture 4" descr="vegetative-buffer.gif"/>
          <p:cNvPicPr>
            <a:picLocks noChangeAspect="1"/>
          </p:cNvPicPr>
          <p:nvPr/>
        </p:nvPicPr>
        <p:blipFill>
          <a:blip r:embed="rId2"/>
          <a:stretch>
            <a:fillRect/>
          </a:stretch>
        </p:blipFill>
        <p:spPr>
          <a:xfrm>
            <a:off x="5132950" y="3341927"/>
            <a:ext cx="3810000" cy="2857500"/>
          </a:xfrm>
          <a:prstGeom prst="rect">
            <a:avLst/>
          </a:prstGeom>
        </p:spPr>
      </p:pic>
      <p:pic>
        <p:nvPicPr>
          <p:cNvPr id="6" name="Picture 5" descr="lake.jpg"/>
          <p:cNvPicPr>
            <a:picLocks noChangeAspect="1"/>
          </p:cNvPicPr>
          <p:nvPr/>
        </p:nvPicPr>
        <p:blipFill>
          <a:blip r:embed="rId3"/>
          <a:stretch>
            <a:fillRect/>
          </a:stretch>
        </p:blipFill>
        <p:spPr>
          <a:xfrm>
            <a:off x="595947" y="1641747"/>
            <a:ext cx="5092700" cy="381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15500"/>
          </a:xfrm>
        </p:spPr>
        <p:txBody>
          <a:bodyPr>
            <a:noAutofit/>
          </a:bodyPr>
          <a:lstStyle/>
          <a:p>
            <a:r>
              <a:rPr lang="en-US" sz="2400" b="1" spc="300" dirty="0" smtClean="0">
                <a:solidFill>
                  <a:schemeClr val="tx2">
                    <a:lumMod val="75000"/>
                  </a:schemeClr>
                </a:solidFill>
              </a:rPr>
              <a:t>Let’s paddle together back to the future, </a:t>
            </a:r>
            <a:br>
              <a:rPr lang="en-US" sz="2400" b="1" spc="300" dirty="0" smtClean="0">
                <a:solidFill>
                  <a:schemeClr val="tx2">
                    <a:lumMod val="75000"/>
                  </a:schemeClr>
                </a:solidFill>
              </a:rPr>
            </a:br>
            <a:r>
              <a:rPr lang="en-US" sz="2400" b="1" spc="300" dirty="0" smtClean="0">
                <a:solidFill>
                  <a:schemeClr val="tx2">
                    <a:lumMod val="75000"/>
                  </a:schemeClr>
                </a:solidFill>
              </a:rPr>
              <a:t>creating a gift for generations to come!</a:t>
            </a:r>
            <a:endParaRPr lang="en-US" sz="2400" dirty="0">
              <a:solidFill>
                <a:schemeClr val="tx2">
                  <a:lumMod val="75000"/>
                </a:schemeClr>
              </a:solidFill>
            </a:endParaRPr>
          </a:p>
        </p:txBody>
      </p:sp>
      <p:pic>
        <p:nvPicPr>
          <p:cNvPr id="7" name="Content Placeholder 6" descr="FOCM2.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52048" y="1890138"/>
            <a:ext cx="8724727" cy="4741241"/>
          </a:xfrm>
        </p:spPr>
      </p:pic>
      <p:sp>
        <p:nvSpPr>
          <p:cNvPr id="4" name="TextBox 3"/>
          <p:cNvSpPr txBox="1"/>
          <p:nvPr/>
        </p:nvSpPr>
        <p:spPr>
          <a:xfrm>
            <a:off x="6659884" y="6231269"/>
            <a:ext cx="2316891" cy="400110"/>
          </a:xfrm>
          <a:prstGeom prst="rect">
            <a:avLst/>
          </a:prstGeom>
          <a:noFill/>
        </p:spPr>
        <p:txBody>
          <a:bodyPr wrap="square" rtlCol="0">
            <a:spAutoFit/>
          </a:bodyPr>
          <a:lstStyle/>
          <a:p>
            <a:pPr algn="r"/>
            <a:endParaRPr lang="en-US" sz="1000" dirty="0" smtClean="0"/>
          </a:p>
          <a:p>
            <a:pPr algn="r"/>
            <a:r>
              <a:rPr lang="en-US" sz="1000" dirty="0" smtClean="0">
                <a:solidFill>
                  <a:schemeClr val="bg1"/>
                </a:solidFill>
              </a:rPr>
              <a:t>PHOTO: Jan Axelson</a:t>
            </a:r>
            <a:endParaRPr lang="en-US" sz="1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E9C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120"/>
            <a:ext cx="8229600" cy="397495"/>
          </a:xfrm>
        </p:spPr>
        <p:txBody>
          <a:bodyPr>
            <a:noAutofit/>
          </a:bodyPr>
          <a:lstStyle/>
          <a:p>
            <a:pPr>
              <a:spcAft>
                <a:spcPts val="600"/>
              </a:spcAft>
            </a:pPr>
            <a:r>
              <a:rPr lang="en-US" sz="1600" b="1" i="1" dirty="0" smtClean="0">
                <a:solidFill>
                  <a:schemeClr val="accent2">
                    <a:lumMod val="75000"/>
                  </a:schemeClr>
                </a:solidFill>
                <a:latin typeface="Century Gothic (Body)"/>
                <a:cs typeface="Century Gothic (Body)"/>
              </a:rPr>
              <a:t>Capital Region Advocacy Network for Environmental Sustainability     </a:t>
            </a:r>
            <a:r>
              <a:rPr lang="en-US" sz="1600" b="1" dirty="0" smtClean="0">
                <a:solidFill>
                  <a:schemeClr val="accent2">
                    <a:lumMod val="75000"/>
                  </a:schemeClr>
                </a:solidFill>
                <a:latin typeface="Century Gothic (Body)"/>
                <a:cs typeface="Century Gothic (Body)"/>
              </a:rPr>
              <a:t>CRANES</a:t>
            </a:r>
            <a:r>
              <a:rPr lang="en-US" sz="1200" b="1" dirty="0" smtClean="0">
                <a:solidFill>
                  <a:schemeClr val="accent1">
                    <a:lumMod val="60000"/>
                    <a:lumOff val="40000"/>
                  </a:schemeClr>
                </a:solidFill>
                <a:latin typeface="Century Gothic (Body)"/>
                <a:cs typeface="Century Gothic (Body)"/>
              </a:rPr>
              <a:t/>
            </a:r>
            <a:br>
              <a:rPr lang="en-US" sz="1200" b="1" dirty="0" smtClean="0">
                <a:solidFill>
                  <a:schemeClr val="accent1">
                    <a:lumMod val="60000"/>
                    <a:lumOff val="40000"/>
                  </a:schemeClr>
                </a:solidFill>
                <a:latin typeface="Century Gothic (Body)"/>
                <a:cs typeface="Century Gothic (Body)"/>
              </a:rPr>
            </a:br>
            <a:endParaRPr lang="en-US" sz="1200" dirty="0">
              <a:solidFill>
                <a:schemeClr val="accent1">
                  <a:lumMod val="60000"/>
                  <a:lumOff val="40000"/>
                </a:schemeClr>
              </a:solidFill>
              <a:latin typeface="Century Gothic (Body)"/>
              <a:cs typeface="Century Gothic (Body)"/>
            </a:endParaRPr>
          </a:p>
        </p:txBody>
      </p:sp>
      <p:pic>
        <p:nvPicPr>
          <p:cNvPr id="4" name="Content Placeholder 3" descr="CherokSunrise.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 y="552615"/>
            <a:ext cx="9144000" cy="6305385"/>
          </a:xfrm>
        </p:spPr>
      </p:pic>
      <p:sp>
        <p:nvSpPr>
          <p:cNvPr id="5" name="TextBox 4"/>
          <p:cNvSpPr txBox="1"/>
          <p:nvPr/>
        </p:nvSpPr>
        <p:spPr>
          <a:xfrm>
            <a:off x="6798019" y="6611779"/>
            <a:ext cx="2345982" cy="246221"/>
          </a:xfrm>
          <a:prstGeom prst="rect">
            <a:avLst/>
          </a:prstGeom>
          <a:noFill/>
        </p:spPr>
        <p:txBody>
          <a:bodyPr wrap="square" rtlCol="0">
            <a:spAutoFit/>
          </a:bodyPr>
          <a:lstStyle/>
          <a:p>
            <a:pPr algn="r"/>
            <a:r>
              <a:rPr lang="en-US" sz="1000" dirty="0" smtClean="0">
                <a:solidFill>
                  <a:schemeClr val="bg1"/>
                </a:solidFill>
              </a:rPr>
              <a:t>PHOTO CREDIT: Mario Quintana</a:t>
            </a:r>
            <a:endParaRPr lang="en-US" sz="1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2898</TotalTime>
  <Words>3123</Words>
  <Application>Microsoft Macintosh PowerPoint</Application>
  <PresentationFormat>On-screen Show (4:3)</PresentationFormat>
  <Paragraphs>339</Paragraphs>
  <Slides>98</Slides>
  <Notes>2</Notes>
  <HiddenSlides>0</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Toward a Natural  Lake Mendota:  Our Gift to Future Generations </vt:lpstr>
      <vt:lpstr>The current draft of this presentation  was prepared with the help of many folks.   Additional feedback is encouraged. Please send to:   Jon Becker  CRANES Board Vice-President &amp; Treasurer 2010-12  JonBecker@AOL.com    The inclusion of information from various experts  does not imply their support  for the CRANES recommendations.  </vt:lpstr>
      <vt:lpstr>Madison’s Lakes Were Once Prized for Their Beauty and Clarity</vt:lpstr>
      <vt:lpstr>How Natural Lakes Look</vt:lpstr>
      <vt:lpstr>Toward a Natural Lake Mendota</vt:lpstr>
      <vt:lpstr>ORIENTATION  The upper  Yahara River, north  Lake Mendota  and  Cherokee Marsh,  present day   =  gage station  </vt:lpstr>
      <vt:lpstr>Toward a  Natural Lake Mendota</vt:lpstr>
      <vt:lpstr>Original Survey Map  (1833-35)  Six Mile Creek  meets a much narrower  Yahara River* inside a large marsh.  A four-season  Native American trail traversed barrier islands or a land-bridge across the Yahara estuary.     * The Yahara River  was formerly named:   Ho-wi(c)h-ha-hora     Gooskawe     Catfish </vt:lpstr>
      <vt:lpstr>An 1893 map of flora:  Today’s isthmus, Warner Park and DC Regional Airport  environs were mostly wetlands and marshes,  flourishing with diverse biota.</vt:lpstr>
      <vt:lpstr>In the 1840s, it was proposed that a dam be built  on the Yahara River’s outlet  at the south end of Lake Mendota,  to power a mill.</vt:lpstr>
      <vt:lpstr>In 1849, Farwell Dam was built, near the Yahara River’s outlet, in the area that is now Tenney Park.  The 4-story Madison Mills was owned by Gov. Farwell. </vt:lpstr>
      <vt:lpstr>Because of the governor’s mill,  Lake Mendota suddenly in 1849, became a</vt:lpstr>
      <vt:lpstr>The mill that was created by Farwell Dam  created a head that powered then Wisconsin Governor Leonard Farwell’s “Mendota Mills.”  </vt:lpstr>
      <vt:lpstr>Early spillway at Tenney Park (date unknown)</vt:lpstr>
      <vt:lpstr>A 5 June 1858 break in the dam elicited a summary of damage done by the unnaturally high levels, including the loss of several bridges.  Those included erosion of land  on the banks of the lake,  and the  loss of a former “broad and beautiful beach of sand about the lake.”  The writer editorialized:   “Lake Mendota must be restored  to its former level. …  We are decidedly in favor of restoring  our lakes to the condition  in which nature left them.”</vt:lpstr>
      <vt:lpstr>By the early 1860s, when a young John Muir paddled  north to Cherokee Marsh from the UW campus,   the Yahara estuary’s marsh, barrier islands,  and Native American trail had all been drowned. (as illustrated on this 1900 hydrological map)</vt:lpstr>
      <vt:lpstr>By 1894, the dam had washed out on a few occasions and  Farwell Mill had burned twice.  This 1895 photo is identified as “the Old Mill Site.”  </vt:lpstr>
      <vt:lpstr>Yahara Waterways Water Trail Guide </vt:lpstr>
      <vt:lpstr>Boaters in Tenney Park Locks, 1906</vt:lpstr>
      <vt:lpstr>The Mill Race at Tenney Park, 1910</vt:lpstr>
      <vt:lpstr>Locks and spillway at Tenney Park, 1909</vt:lpstr>
      <vt:lpstr>In the 20th century, the dam was again raised,  despite flooding and renewed  civic opposition.  The current lock was built in 1959 and “maintains a water level five feet above Lake Mendota” according to this Dane County Historical Society plaque, 1967)  </vt:lpstr>
      <vt:lpstr>Ever since the first dam was built in 1849, high water has caused damage to lake shore properties and civic infrastructure.   It still does today.  </vt:lpstr>
      <vt:lpstr>Unnaturally high lake levels,   as well as dredging of what is now called “Cherokee Lake,”  have contributed to marsh loss indicated by the light blue and brown areas of this map, about a square mile of high quality marsh.   The destruction continues to this day, on our watch. </vt:lpstr>
      <vt:lpstr>  This costly devastation persists despite broad support,  for protecting our remaining wetlands and the uplands  that make them resilient  and ecologically sustainable.    …from Dane County citizens,  and elected local, county  and state officials.      AT RIGHT:  18 May 2009 Proclamation on the occasion of the designation of  Cherokee Marsh environs as a Wisconsin Wetlands Gem.  One of 100 such areas statewide so designated by the WI Wetlands Assn. </vt:lpstr>
      <vt:lpstr>Now, protection of only that which has survived is no longer enough. </vt:lpstr>
      <vt:lpstr>The WDNR 1979 Lake Orders are also harming Lake Mendota’s ecology and water quality.</vt:lpstr>
      <vt:lpstr>During the1920s, 30s and 40s, Lake Mendota was generally managed near what would have been the low end of the 1979 Lake Orders, had those been in effect.</vt:lpstr>
      <vt:lpstr>This management pattern mostly continued during the1950s, 60s, and early 70s.</vt:lpstr>
      <vt:lpstr>Since the later 1970s, Lake Mendota has often been managed above the 1979 Lake Orders targets during summers and,  since 2000, with a generally lower Winter level. </vt:lpstr>
      <vt:lpstr>“[The chart] shows the difference between the monthly minimum and maximum water levels for each year since 1920.    Coincident with higher water maximum summer levels and much lower winter levels since the early 2000s, the annual fluctuation in water levels has increased quite a bit in recent years compared to prior decades.    In some years [Lake] Mendota did show characteristics of being a reservoir.”</vt:lpstr>
      <vt:lpstr>“… it is pretty obvious that [Lake Mendota] summer levels in general have trended upward over the entire period of record with levels in the early decades being near or below the current summer operating range. From the 1940s through the early 1970s, summer levels were generally within the current operating guidelines.   Since the early 1990s, many summers had months with levels above the summer operating range and not one summer below the range except for late summer 1988 at the end of a severe 2-year drought when water levels were within an inch of the operating level. Water levels during more recent droughts have all been well into the summer operating range.  Since 1920 there have been some changes in winter water levels in Mendota, too. Winter levels were relatively low (compared to the current summer operating guidelines) in the 1920s-30s. In general from the 1940s through the early 1970s winter water levels in general were not much lower than the current summer level guideline. However, since the mid-1970s winter levels declined again. Since about 2001, the winter drawdown has been more pronounced as evidenced by the orange and red monthly colors.”</vt:lpstr>
      <vt:lpstr> Lake Monona would also  be better protected from surface flooding  when Lake Mendota is lowered 6 inches,  based on an analysis of data  from 1980 to the present.  There would be increased storage capacity  for storing precipitation from the  flashier, more intense climate change  related events of the past two decades.  The lake level problems associated with  a severe drought would be  rare and manageable.  </vt:lpstr>
      <vt:lpstr>“It is apparent from  the [following four] tables that there are many occasions when water can be released  [from Lake Mendota] prior to big flood events,  reducing the impact  of those floods,  if a lower target level  was to be adopted.”</vt:lpstr>
      <vt:lpstr>PowerPoint Presentation</vt:lpstr>
      <vt:lpstr>PowerPoint Presentation</vt:lpstr>
      <vt:lpstr> “It appears that the  average [L Mendota]  summer water level  has been raised 0.65 feet  and shifted the balance from  [6% above max and  60% below max] to  [33% above max and  7.5% below max].”     </vt:lpstr>
      <vt:lpstr>  1979 WDNR Lake Orders have resulted in a Lake Mendota   that is too often even higher than  the already unnaturally high levels  previously allowed by the  dam and lock at Tenney Park. </vt:lpstr>
      <vt:lpstr>2010s?</vt:lpstr>
      <vt:lpstr>What would a Lake Mendota  look like March through October if it were 6 inches lower than the Summer minimum target of the  WDNR 1979 Lake Orders?  </vt:lpstr>
      <vt:lpstr>Warner Park shoreline structure,  view south</vt:lpstr>
      <vt:lpstr>Warner Park lagoon outlet, view east</vt:lpstr>
      <vt:lpstr>Warner Park neighboring  residential shoreline,  view north</vt:lpstr>
      <vt:lpstr>Warner Park, shoreline erosion   from wave/wind action  at high water levels, stormwater runoff, grass sod vs. native plants,  etc.</vt:lpstr>
      <vt:lpstr>James Madison Park,  view northeast</vt:lpstr>
      <vt:lpstr>James Madison Park,  view southwest</vt:lpstr>
      <vt:lpstr>James Madison Park, view southwest</vt:lpstr>
      <vt:lpstr>UW Union Terrace, view northeast</vt:lpstr>
      <vt:lpstr>UW Union Terrace, view northeast  (note: access via waterfront steps to lake is maintained)</vt:lpstr>
      <vt:lpstr>UW Union Terrace,  view northeast  (note: plenty of pier access)</vt:lpstr>
      <vt:lpstr>UW Union Terrace, view southwest</vt:lpstr>
      <vt:lpstr>In other words… </vt:lpstr>
      <vt:lpstr>Winter Target Reduction</vt:lpstr>
      <vt:lpstr> In the Winter,  under the 1979 Lake Orders  Lake Mendota’s level  is lowered so much that both flora and fauna  are threatened.  This unnatural drawdown is done only to create flood capacity for the   Spring thaw flood risk,  which in turn is caused by the unnaturally high Summer target levels  of the 1979 Orders.  </vt:lpstr>
      <vt:lpstr> This radical seasonal swing in  Lake Mendota’s level prevents both  submergent or shoreland vegetation from thriving.         </vt:lpstr>
      <vt:lpstr>The result:  Barren  shoreland mudflats in the winter,  and  barren  stream bottoms  in the summer.         </vt:lpstr>
      <vt:lpstr>The extreme drop to the winter minimum   undercuts a sizable  public investment in shoreland vegetation restoration.     </vt:lpstr>
      <vt:lpstr>Winter mudflats  in the Spring become a barren river bed.          </vt:lpstr>
      <vt:lpstr>What are the benefits of lowering  Lake Mendota 6 inches?</vt:lpstr>
      <vt:lpstr>The benefits of lowering Lake Mendota  6 inches are very compelling,  across several categories: </vt:lpstr>
      <vt:lpstr>ENVIRONMENTAL BENEFITS </vt:lpstr>
      <vt:lpstr>Our large investment in shore area restoration  will have a better chance for success,  giving even greater returns on frugal use of public funds.</vt:lpstr>
      <vt:lpstr>WATER QUALITY BENEFITS</vt:lpstr>
      <vt:lpstr>PowerPoint Presentation</vt:lpstr>
      <vt:lpstr>PUBLIC SAFETY &amp;  ECONOMIC  BENEFITS</vt:lpstr>
      <vt:lpstr>MORE PUBLIC SAFETY &amp;  ECONOMIC BENEFITS</vt:lpstr>
      <vt:lpstr> After nearly being overtopped by waves in 2000,  the earthen dam along Tenney Beach was raised 2 feet.  When water levels are high, waves and wind can push water higher on the dam, or back through storm sewers.   This map from a 2009 study shows the potential impacts of the 100-year flood under different scenarios </vt:lpstr>
      <vt:lpstr>The dam was recently found structurally sound by engineers, so a breach is unlikely.  If breached, there’d be damage near Tenney Park and the Yahara channel,  but also further away, due to backflooding.  FLOODING EXTENTS:  Green = w/dam intact  Magenta = w/o dam  Dark blue = w/dam breach  Light blue = Potential storm sewer backflooding w/breach.  This map from a 2009 study shows the potential impacts of the 100-year flood under different scenarios</vt:lpstr>
      <vt:lpstr>TOURISM, CULTURAL &amp; RECREATION BENEFITS $2-3 billion is spent annually within Dane County,  second in WI only to Milwaukee County</vt:lpstr>
      <vt:lpstr>PowerPoint Presentation</vt:lpstr>
      <vt:lpstr>Concerns?</vt:lpstr>
      <vt:lpstr>Concerns?</vt:lpstr>
      <vt:lpstr>PowerPoint Presentation</vt:lpstr>
      <vt:lpstr>Toward a Natural Lake Mendota</vt:lpstr>
      <vt:lpstr>After lowering Lake Mendota 6 inches,  we can further enhance our lake for future generations!</vt:lpstr>
      <vt:lpstr>PowerPoint Presentation</vt:lpstr>
      <vt:lpstr>A natural Lake Mendota  would be just a little higher  than Lake Monona.</vt:lpstr>
      <vt:lpstr>Yep, you read that right.</vt:lpstr>
      <vt:lpstr>How Lake Mendota target levels would change,  2012-2038,  if carefully lowered  2 in/yr.</vt:lpstr>
      <vt:lpstr>Benefits</vt:lpstr>
      <vt:lpstr>Could native shellfish   once again become  abundant?   (After the Civil War,  for several years there was a thriving market for freshwater pearls from the Rock River.   </vt:lpstr>
      <vt:lpstr>Could we enjoy Caribbean quality  white sand beaches  at Tenney Park? </vt:lpstr>
      <vt:lpstr>Should we rebuild Frank Lloyd Wright’s Rocky Roost? </vt:lpstr>
      <vt:lpstr>CONCERNS?</vt:lpstr>
      <vt:lpstr>CONCERNS?</vt:lpstr>
      <vt:lpstr>OTHER CONCERNS?</vt:lpstr>
      <vt:lpstr>  These concerns are  easily outweighed  by the many benefits  of a natural  Lake Mendota.   </vt:lpstr>
      <vt:lpstr>What will a more natural Lake Mendota, ~58 inches lower, look like?</vt:lpstr>
      <vt:lpstr>Red line = Current shoreline        Green line = Natural shoreline (ca. 5 ft lower) Yellow highlighted area = Recovered marsh or sandy beach </vt:lpstr>
      <vt:lpstr>Picnic Point area  dark blue  contour line  =  natural shoreline,  after lake is lowered  about 5 ft</vt:lpstr>
      <vt:lpstr>UW Campus to Edgewater area  dark blue  contour line  =  natural shoreline,  after lake is lowered  about 5 ft</vt:lpstr>
      <vt:lpstr>Tenney Park pier, northward to Warner Park lagoons   dark blue  contour line  =  natural shoreline,  after lake is lowered  about 5 ft</vt:lpstr>
      <vt:lpstr>Governors Island area  dark blue  contour line  =  natural shoreline,  after lake is lowered  about 5 ft</vt:lpstr>
      <vt:lpstr>Yahara Estuary  dark blue  contour line  =  natural shoreline,  after lake is lowered  about 5 ft</vt:lpstr>
      <vt:lpstr> Toward a Natural Lake Mendota </vt:lpstr>
      <vt:lpstr>How Natural Lakes Look</vt:lpstr>
      <vt:lpstr>Let’s paddle together back to the future,  creating a gift for generations to come!</vt:lpstr>
      <vt:lpstr>Capital Region Advocacy Network for Environmental Sustainability     CRANES </vt:lpstr>
    </vt:vector>
  </TitlesOfParts>
  <Company>Arts &amp; Education Consultant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a More Natural  Lake Mendota</dc:title>
  <dc:creator>Jon Becker</dc:creator>
  <cp:lastModifiedBy>Microsoft Office User</cp:lastModifiedBy>
  <cp:revision>428</cp:revision>
  <cp:lastPrinted>2012-02-06T17:42:53Z</cp:lastPrinted>
  <dcterms:created xsi:type="dcterms:W3CDTF">2012-03-28T23:52:49Z</dcterms:created>
  <dcterms:modified xsi:type="dcterms:W3CDTF">2012-04-19T18:49:48Z</dcterms:modified>
</cp:coreProperties>
</file>